
<file path=[Content_Types].xml><?xml version="1.0" encoding="utf-8"?>
<Types xmlns="http://schemas.openxmlformats.org/package/2006/content-types">
  <Default Extension="jpeg" ContentType="image/jpeg"/>
  <Default Extension="mp3" ContentType="audio/m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2"/>
  </p:notesMasterIdLst>
  <p:sldIdLst>
    <p:sldId id="257" r:id="rId2"/>
    <p:sldId id="377" r:id="rId3"/>
    <p:sldId id="327" r:id="rId4"/>
    <p:sldId id="380" r:id="rId5"/>
    <p:sldId id="381" r:id="rId6"/>
    <p:sldId id="382" r:id="rId7"/>
    <p:sldId id="388" r:id="rId8"/>
    <p:sldId id="383" r:id="rId9"/>
    <p:sldId id="384" r:id="rId10"/>
    <p:sldId id="385" r:id="rId11"/>
    <p:sldId id="386" r:id="rId12"/>
    <p:sldId id="387" r:id="rId13"/>
    <p:sldId id="389" r:id="rId14"/>
    <p:sldId id="390" r:id="rId15"/>
    <p:sldId id="391" r:id="rId16"/>
    <p:sldId id="392" r:id="rId17"/>
    <p:sldId id="393" r:id="rId18"/>
    <p:sldId id="394" r:id="rId19"/>
    <p:sldId id="395" r:id="rId20"/>
    <p:sldId id="396" r:id="rId21"/>
    <p:sldId id="397" r:id="rId22"/>
    <p:sldId id="401" r:id="rId23"/>
    <p:sldId id="398" r:id="rId24"/>
    <p:sldId id="402" r:id="rId25"/>
    <p:sldId id="403" r:id="rId26"/>
    <p:sldId id="404" r:id="rId27"/>
    <p:sldId id="406" r:id="rId28"/>
    <p:sldId id="413" r:id="rId29"/>
    <p:sldId id="407" r:id="rId30"/>
    <p:sldId id="354" r:id="rId31"/>
  </p:sldIdLst>
  <p:sldSz cx="9144000" cy="5143500" type="screen16x9"/>
  <p:notesSz cx="7104063" cy="10234613"/>
  <p:custDataLst>
    <p:tags r:id="rId33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7F7F"/>
    <a:srgbClr val="BFBFB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无样式，网格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06" d="100"/>
          <a:sy n="106" d="100"/>
        </p:scale>
        <p:origin x="509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gs" Target="tags/tag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4023812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t>2022/9/11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482121" y="1279287"/>
            <a:ext cx="6139502" cy="34540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710375" y="4925254"/>
            <a:ext cx="5682996" cy="402975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4023812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2600" y="1279525"/>
            <a:ext cx="6138863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2600" y="1279525"/>
            <a:ext cx="6138863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5731967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2600" y="1279525"/>
            <a:ext cx="6138863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7949086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2600" y="1279525"/>
            <a:ext cx="6138863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333003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2600" y="1279525"/>
            <a:ext cx="6138863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0598868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2600" y="1279525"/>
            <a:ext cx="6138863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8765445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2600" y="1279525"/>
            <a:ext cx="6138863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7230188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2600" y="1279525"/>
            <a:ext cx="6138863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5787837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2600" y="1279525"/>
            <a:ext cx="6138863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8801632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2600" y="1279525"/>
            <a:ext cx="6138863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4669473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2600" y="1279525"/>
            <a:ext cx="6138863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5716055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2600" y="1279525"/>
            <a:ext cx="6138863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2600" y="1279525"/>
            <a:ext cx="6138863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2414685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2600" y="1279525"/>
            <a:ext cx="6138863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46467362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2600" y="1279525"/>
            <a:ext cx="6138863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20155226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2600" y="1279525"/>
            <a:ext cx="6138863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40937937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2600" y="1279525"/>
            <a:ext cx="6138863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85256242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2600" y="1279525"/>
            <a:ext cx="6138863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26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3574719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2600" y="1279525"/>
            <a:ext cx="6138863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27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83848036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2600" y="1279525"/>
            <a:ext cx="6138863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29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89934241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30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2600" y="1279525"/>
            <a:ext cx="6138863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2600" y="1279525"/>
            <a:ext cx="6138863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3663107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2600" y="1279525"/>
            <a:ext cx="6138863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3073850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2600" y="1279525"/>
            <a:ext cx="6138863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8025842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2600" y="1279525"/>
            <a:ext cx="6138863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8238327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2600" y="1279525"/>
            <a:ext cx="6138863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6521604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2600" y="1279525"/>
            <a:ext cx="6138863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833726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841920"/>
            <a:ext cx="6858000" cy="1791013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2702001"/>
            <a:ext cx="6858000" cy="1242039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8035" indent="0" algn="ctr">
              <a:buNone/>
              <a:defRPr sz="1200"/>
            </a:lvl7pPr>
            <a:lvl8pPr marL="2400935" indent="0" algn="ctr">
              <a:buNone/>
              <a:defRPr sz="1200"/>
            </a:lvl8pPr>
            <a:lvl9pPr marL="2743835" indent="0" algn="ctr">
              <a:buNone/>
              <a:defRPr sz="12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2022/9/11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 advClick="0" advTm="6645">
    <p:comb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628650" y="273892"/>
            <a:ext cx="7886700" cy="4359642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2022/9/11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 advClick="0" advTm="6645">
    <p:comb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ir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icture Placeholder 2"/>
          <p:cNvSpPr>
            <a:spLocks noGrp="1"/>
          </p:cNvSpPr>
          <p:nvPr>
            <p:ph type="pic" sz="quarter" idx="17"/>
          </p:nvPr>
        </p:nvSpPr>
        <p:spPr>
          <a:xfrm>
            <a:off x="3048000" y="331528"/>
            <a:ext cx="3276600" cy="2313078"/>
          </a:xfrm>
          <a:custGeom>
            <a:avLst/>
            <a:gdLst/>
            <a:ahLst/>
            <a:cxnLst/>
            <a:rect l="l" t="t" r="r" b="b"/>
            <a:pathLst>
              <a:path w="3276600" h="3124200">
                <a:moveTo>
                  <a:pt x="3028950" y="0"/>
                </a:moveTo>
                <a:cubicBezTo>
                  <a:pt x="3165723" y="0"/>
                  <a:pt x="3276600" y="110877"/>
                  <a:pt x="3276600" y="247650"/>
                </a:cubicBezTo>
                <a:lnTo>
                  <a:pt x="3276600" y="2876550"/>
                </a:lnTo>
                <a:cubicBezTo>
                  <a:pt x="3276600" y="3013323"/>
                  <a:pt x="3165723" y="3124200"/>
                  <a:pt x="3028950" y="3124200"/>
                </a:cubicBezTo>
                <a:cubicBezTo>
                  <a:pt x="2892177" y="3124200"/>
                  <a:pt x="2781300" y="3013323"/>
                  <a:pt x="2781300" y="2876550"/>
                </a:cubicBezTo>
                <a:lnTo>
                  <a:pt x="2781300" y="247650"/>
                </a:lnTo>
                <a:cubicBezTo>
                  <a:pt x="2781300" y="110877"/>
                  <a:pt x="2892177" y="0"/>
                  <a:pt x="3028950" y="0"/>
                </a:cubicBezTo>
                <a:close/>
                <a:moveTo>
                  <a:pt x="2317750" y="0"/>
                </a:moveTo>
                <a:cubicBezTo>
                  <a:pt x="2454523" y="0"/>
                  <a:pt x="2565400" y="110877"/>
                  <a:pt x="2565400" y="247650"/>
                </a:cubicBezTo>
                <a:lnTo>
                  <a:pt x="2565400" y="2876550"/>
                </a:lnTo>
                <a:cubicBezTo>
                  <a:pt x="2565400" y="3013323"/>
                  <a:pt x="2454523" y="3124200"/>
                  <a:pt x="2317750" y="3124200"/>
                </a:cubicBezTo>
                <a:cubicBezTo>
                  <a:pt x="2180977" y="3124200"/>
                  <a:pt x="2070100" y="3013323"/>
                  <a:pt x="2070100" y="2876550"/>
                </a:cubicBezTo>
                <a:lnTo>
                  <a:pt x="2070100" y="247650"/>
                </a:lnTo>
                <a:cubicBezTo>
                  <a:pt x="2070100" y="110877"/>
                  <a:pt x="2180977" y="0"/>
                  <a:pt x="2317750" y="0"/>
                </a:cubicBezTo>
                <a:close/>
                <a:moveTo>
                  <a:pt x="1606550" y="0"/>
                </a:moveTo>
                <a:cubicBezTo>
                  <a:pt x="1743323" y="0"/>
                  <a:pt x="1854200" y="110877"/>
                  <a:pt x="1854200" y="247650"/>
                </a:cubicBezTo>
                <a:lnTo>
                  <a:pt x="1854200" y="2876550"/>
                </a:lnTo>
                <a:cubicBezTo>
                  <a:pt x="1854200" y="3013323"/>
                  <a:pt x="1743323" y="3124200"/>
                  <a:pt x="1606550" y="3124200"/>
                </a:cubicBezTo>
                <a:cubicBezTo>
                  <a:pt x="1469777" y="3124200"/>
                  <a:pt x="1358900" y="3013323"/>
                  <a:pt x="1358900" y="2876550"/>
                </a:cubicBezTo>
                <a:lnTo>
                  <a:pt x="1358900" y="247650"/>
                </a:lnTo>
                <a:cubicBezTo>
                  <a:pt x="1358900" y="110877"/>
                  <a:pt x="1469777" y="0"/>
                  <a:pt x="1606550" y="0"/>
                </a:cubicBezTo>
                <a:close/>
                <a:moveTo>
                  <a:pt x="958850" y="0"/>
                </a:moveTo>
                <a:cubicBezTo>
                  <a:pt x="1095623" y="0"/>
                  <a:pt x="1206500" y="110877"/>
                  <a:pt x="1206500" y="247650"/>
                </a:cubicBezTo>
                <a:lnTo>
                  <a:pt x="1206500" y="2876550"/>
                </a:lnTo>
                <a:cubicBezTo>
                  <a:pt x="1206500" y="3013323"/>
                  <a:pt x="1095623" y="3124200"/>
                  <a:pt x="958850" y="3124200"/>
                </a:cubicBezTo>
                <a:cubicBezTo>
                  <a:pt x="822077" y="3124200"/>
                  <a:pt x="711200" y="3013323"/>
                  <a:pt x="711200" y="2876550"/>
                </a:cubicBezTo>
                <a:lnTo>
                  <a:pt x="711200" y="247650"/>
                </a:lnTo>
                <a:cubicBezTo>
                  <a:pt x="711200" y="110877"/>
                  <a:pt x="822077" y="0"/>
                  <a:pt x="958850" y="0"/>
                </a:cubicBezTo>
                <a:close/>
                <a:moveTo>
                  <a:pt x="247650" y="0"/>
                </a:moveTo>
                <a:cubicBezTo>
                  <a:pt x="384423" y="0"/>
                  <a:pt x="495300" y="110877"/>
                  <a:pt x="495300" y="247650"/>
                </a:cubicBezTo>
                <a:lnTo>
                  <a:pt x="495300" y="2876550"/>
                </a:lnTo>
                <a:cubicBezTo>
                  <a:pt x="495300" y="3013323"/>
                  <a:pt x="384423" y="3124200"/>
                  <a:pt x="247650" y="3124200"/>
                </a:cubicBezTo>
                <a:cubicBezTo>
                  <a:pt x="110877" y="3124200"/>
                  <a:pt x="0" y="3013323"/>
                  <a:pt x="0" y="2876550"/>
                </a:cubicBezTo>
                <a:lnTo>
                  <a:pt x="0" y="247650"/>
                </a:lnTo>
                <a:cubicBezTo>
                  <a:pt x="0" y="110877"/>
                  <a:pt x="110877" y="0"/>
                  <a:pt x="247650" y="0"/>
                </a:cubicBezTo>
                <a:close/>
              </a:path>
            </a:pathLst>
          </a:custGeom>
          <a:effectLst/>
        </p:spPr>
        <p:txBody>
          <a:bodyPr vert="horz" lIns="95057" tIns="47529" rIns="95057" bIns="47529"/>
          <a:lstStyle>
            <a:lvl1pPr marL="0" indent="0" algn="ctr">
              <a:buNone/>
              <a:defRPr sz="810">
                <a:solidFill>
                  <a:srgbClr val="7F7F7F"/>
                </a:solidFill>
                <a:latin typeface="Lato Regular"/>
                <a:cs typeface="Lato Regular"/>
              </a:defRPr>
            </a:lvl1pPr>
          </a:lstStyle>
          <a:p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2966029" y="2851588"/>
            <a:ext cx="3383973" cy="323892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3150" b="1">
                <a:solidFill>
                  <a:schemeClr val="bg1"/>
                </a:solidFill>
                <a:latin typeface="Lato Hairline"/>
                <a:cs typeface="Lato Hairline"/>
              </a:defRPr>
            </a:lvl1pPr>
          </a:lstStyle>
          <a:p>
            <a:pPr lvl="0"/>
            <a:r>
              <a:rPr lang="es-ES_tradnl" dirty="0"/>
              <a:t>TITLE HERE</a:t>
            </a:r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11" hasCustomPrompt="1"/>
          </p:nvPr>
        </p:nvSpPr>
        <p:spPr>
          <a:xfrm>
            <a:off x="2966029" y="3289513"/>
            <a:ext cx="3383973" cy="171368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350" b="0">
                <a:solidFill>
                  <a:schemeClr val="accent3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Ultimate</a:t>
            </a:r>
            <a:r>
              <a:rPr lang="es-ES_tradnl" dirty="0"/>
              <a:t> </a:t>
            </a:r>
            <a:r>
              <a:rPr lang="es-ES_tradnl" dirty="0" err="1"/>
              <a:t>Powerpoint</a:t>
            </a:r>
            <a:r>
              <a:rPr lang="es-ES_tradnl" dirty="0"/>
              <a:t> </a:t>
            </a:r>
            <a:r>
              <a:rPr lang="es-ES_tradnl" dirty="0" err="1"/>
              <a:t>Template</a:t>
            </a:r>
            <a:endParaRPr lang="es-ES_tradnl" dirty="0"/>
          </a:p>
        </p:txBody>
      </p:sp>
      <p:sp>
        <p:nvSpPr>
          <p:cNvPr id="10" name="Text Placeholder 2"/>
          <p:cNvSpPr>
            <a:spLocks noGrp="1"/>
          </p:cNvSpPr>
          <p:nvPr>
            <p:ph type="body" sz="quarter" idx="16" hasCustomPrompt="1"/>
          </p:nvPr>
        </p:nvSpPr>
        <p:spPr>
          <a:xfrm>
            <a:off x="2981375" y="3614001"/>
            <a:ext cx="3366029" cy="1152852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ctr">
              <a:lnSpc>
                <a:spcPct val="130000"/>
              </a:lnSpc>
              <a:buNone/>
              <a:defRPr sz="108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Fusce</a:t>
            </a:r>
            <a:r>
              <a:rPr lang="en-US" dirty="0"/>
              <a:t> </a:t>
            </a:r>
            <a:r>
              <a:rPr lang="en-US" dirty="0" err="1"/>
              <a:t>diam</a:t>
            </a:r>
            <a:r>
              <a:rPr lang="en-US" dirty="0"/>
              <a:t> </a:t>
            </a:r>
            <a:r>
              <a:rPr lang="en-US" dirty="0" err="1"/>
              <a:t>tortor</a:t>
            </a:r>
            <a:r>
              <a:rPr lang="en-US" dirty="0"/>
              <a:t>, </a:t>
            </a:r>
            <a:r>
              <a:rPr lang="en-US" dirty="0" err="1"/>
              <a:t>mattis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dapibus</a:t>
            </a:r>
            <a:r>
              <a:rPr lang="en-US" dirty="0"/>
              <a:t> vitae, </a:t>
            </a:r>
            <a:r>
              <a:rPr lang="en-US" dirty="0" err="1"/>
              <a:t>euismod</a:t>
            </a:r>
            <a:r>
              <a:rPr lang="en-US" dirty="0"/>
              <a:t> non </a:t>
            </a:r>
            <a:r>
              <a:rPr lang="en-US" dirty="0" err="1"/>
              <a:t>purus</a:t>
            </a:r>
            <a:r>
              <a:rPr lang="en-US" dirty="0"/>
              <a:t>. Maecenas </a:t>
            </a:r>
            <a:r>
              <a:rPr lang="en-US" dirty="0" err="1"/>
              <a:t>ut</a:t>
            </a:r>
            <a:r>
              <a:rPr lang="en-US" dirty="0"/>
              <a:t> lacus </a:t>
            </a:r>
            <a:r>
              <a:rPr lang="en-US" dirty="0" err="1"/>
              <a:t>nec</a:t>
            </a:r>
            <a:r>
              <a:rPr lang="en-US" dirty="0"/>
              <a:t> </a:t>
            </a:r>
            <a:r>
              <a:rPr lang="en-US" dirty="0" err="1"/>
              <a:t>mauris</a:t>
            </a:r>
            <a:r>
              <a:rPr lang="en-US" dirty="0"/>
              <a:t> </a:t>
            </a:r>
            <a:r>
              <a:rPr lang="en-US" dirty="0" err="1"/>
              <a:t>feugiat</a:t>
            </a:r>
            <a:r>
              <a:rPr lang="en-US" dirty="0"/>
              <a:t> </a:t>
            </a:r>
            <a:r>
              <a:rPr lang="en-US" dirty="0" err="1"/>
              <a:t>tristique</a:t>
            </a:r>
            <a:r>
              <a:rPr lang="en-US" dirty="0"/>
              <a:t>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6645">
        <p:comb/>
      </p:transition>
    </mc:Choice>
    <mc:Fallback xmlns="">
      <p:transition advClick="0" advTm="6645">
        <p:comb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4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4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4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4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bldLvl="0" animBg="1"/>
      <p:bldP spid="8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8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9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9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0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0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2022/9/11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 advClick="0" advTm="6645">
    <p:comb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282528"/>
            <a:ext cx="7886700" cy="213992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3442700"/>
            <a:ext cx="7886700" cy="11253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803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93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83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2022/9/11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 advClick="0" advTm="6645">
    <p:comb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369458"/>
            <a:ext cx="3886200" cy="3264075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9150" y="1369458"/>
            <a:ext cx="3886200" cy="3264075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2022/9/11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 advClick="0" advTm="6645">
    <p:comb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273892"/>
            <a:ext cx="7886700" cy="994346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334062"/>
            <a:ext cx="3655181" cy="61804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8035" indent="0">
              <a:buNone/>
              <a:defRPr sz="1350"/>
            </a:lvl7pPr>
            <a:lvl8pPr marL="2400935" indent="0">
              <a:buNone/>
              <a:defRPr sz="1350"/>
            </a:lvl8pPr>
            <a:lvl9pPr marL="2743835" indent="0">
              <a:buNone/>
              <a:defRPr sz="135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1999384"/>
            <a:ext cx="3655181" cy="2643676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334062"/>
            <a:ext cx="3673182" cy="61804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8035" indent="0">
              <a:buNone/>
              <a:defRPr sz="1350"/>
            </a:lvl7pPr>
            <a:lvl8pPr marL="2400935" indent="0">
              <a:buNone/>
              <a:defRPr sz="1350"/>
            </a:lvl8pPr>
            <a:lvl9pPr marL="2743835" indent="0">
              <a:buNone/>
              <a:defRPr sz="135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1999384"/>
            <a:ext cx="3673182" cy="2643676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2022/9/11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 advClick="0" advTm="6645">
    <p:comb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2022/9/11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 advClick="0" advTm="6645">
    <p:comb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2022/9/11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 advClick="0" advTm="6645">
    <p:comb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60"/>
            <a:ext cx="3124012" cy="120036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342961"/>
            <a:ext cx="4629150" cy="4053597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8035" indent="0">
              <a:buNone/>
              <a:defRPr sz="1500"/>
            </a:lvl7pPr>
            <a:lvl8pPr marL="2400935" indent="0">
              <a:buNone/>
              <a:defRPr sz="1500"/>
            </a:lvl8pPr>
            <a:lvl9pPr marL="2743835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320"/>
            <a:ext cx="3124012" cy="2859191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8035" indent="0">
              <a:buNone/>
              <a:defRPr sz="1050"/>
            </a:lvl7pPr>
            <a:lvl8pPr marL="2400935" indent="0">
              <a:buNone/>
              <a:defRPr sz="1050"/>
            </a:lvl8pPr>
            <a:lvl9pPr marL="2743835" indent="0">
              <a:buNone/>
              <a:defRPr sz="105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2022/9/11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 advClick="0" advTm="6645">
    <p:comb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43675" y="273892"/>
            <a:ext cx="1971675" cy="4359642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0" y="273892"/>
            <a:ext cx="5800725" cy="4359642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2022/9/11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 advClick="0" advTm="6645">
    <p:comb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shingle">
          <a:fgClr>
            <a:schemeClr val="bg1">
              <a:lumMod val="95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28650" y="273892"/>
            <a:ext cx="7886700" cy="99434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8650" y="1369458"/>
            <a:ext cx="7886700" cy="32640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4768097"/>
            <a:ext cx="2057400" cy="27389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F288E0-7875-42C4-84C8-98DBBD3BF4D2}" type="datetimeFigureOut">
              <a:rPr lang="zh-CN" altLang="en-US" smtClean="0"/>
              <a:t>2022/9/11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4768097"/>
            <a:ext cx="3086100" cy="27389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4768097"/>
            <a:ext cx="2057400" cy="27389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advClick="0" advTm="6645">
    <p:comb/>
  </p:transition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6585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9485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2385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5285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8035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935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835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4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7.pn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3.png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notesSlide" Target="../notesSlides/notesSlide2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624205" y="456565"/>
            <a:ext cx="7683500" cy="3891280"/>
          </a:xfrm>
          <a:prstGeom prst="rect">
            <a:avLst/>
          </a:prstGeom>
          <a:noFill/>
          <a:ln w="38100">
            <a:solidFill>
              <a:srgbClr val="FF7F7F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1402080" y="1464310"/>
            <a:ext cx="6760210" cy="8528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950" dirty="0">
                <a:solidFill>
                  <a:srgbClr val="FF7F7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大标宋简体" panose="02010601030101010101" charset="-122"/>
                <a:ea typeface="方正大标宋简体" panose="02010601030101010101" charset="-122"/>
              </a:rPr>
              <a:t>老年人护理及技术</a:t>
            </a:r>
          </a:p>
        </p:txBody>
      </p:sp>
      <p:grpSp>
        <p:nvGrpSpPr>
          <p:cNvPr id="39" name="组合 38"/>
          <p:cNvGrpSpPr>
            <a:grpSpLocks noChangeAspect="1"/>
          </p:cNvGrpSpPr>
          <p:nvPr/>
        </p:nvGrpSpPr>
        <p:grpSpPr>
          <a:xfrm>
            <a:off x="6792461" y="4527812"/>
            <a:ext cx="396000" cy="396000"/>
            <a:chOff x="386297" y="354936"/>
            <a:chExt cx="1186377" cy="1186377"/>
          </a:xfrm>
          <a:solidFill>
            <a:schemeClr val="accent2"/>
          </a:solidFill>
        </p:grpSpPr>
        <p:sp>
          <p:nvSpPr>
            <p:cNvPr id="40" name="Freeform 494"/>
            <p:cNvSpPr/>
            <p:nvPr/>
          </p:nvSpPr>
          <p:spPr bwMode="auto">
            <a:xfrm>
              <a:off x="386297" y="354936"/>
              <a:ext cx="1186377" cy="1186377"/>
            </a:xfrm>
            <a:custGeom>
              <a:avLst/>
              <a:gdLst>
                <a:gd name="T0" fmla="*/ 554 w 713"/>
                <a:gd name="T1" fmla="*/ 60 h 713"/>
                <a:gd name="T2" fmla="*/ 356 w 713"/>
                <a:gd name="T3" fmla="*/ 0 h 713"/>
                <a:gd name="T4" fmla="*/ 46 w 713"/>
                <a:gd name="T5" fmla="*/ 181 h 713"/>
                <a:gd name="T6" fmla="*/ 0 w 713"/>
                <a:gd name="T7" fmla="*/ 357 h 713"/>
                <a:gd name="T8" fmla="*/ 44 w 713"/>
                <a:gd name="T9" fmla="*/ 528 h 713"/>
                <a:gd name="T10" fmla="*/ 356 w 713"/>
                <a:gd name="T11" fmla="*/ 713 h 713"/>
                <a:gd name="T12" fmla="*/ 631 w 713"/>
                <a:gd name="T13" fmla="*/ 584 h 713"/>
                <a:gd name="T14" fmla="*/ 713 w 713"/>
                <a:gd name="T15" fmla="*/ 357 h 713"/>
                <a:gd name="T16" fmla="*/ 554 w 713"/>
                <a:gd name="T17" fmla="*/ 60 h 7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13" h="713">
                  <a:moveTo>
                    <a:pt x="554" y="60"/>
                  </a:moveTo>
                  <a:cubicBezTo>
                    <a:pt x="498" y="22"/>
                    <a:pt x="430" y="0"/>
                    <a:pt x="356" y="0"/>
                  </a:cubicBezTo>
                  <a:cubicBezTo>
                    <a:pt x="223" y="0"/>
                    <a:pt x="107" y="73"/>
                    <a:pt x="46" y="181"/>
                  </a:cubicBezTo>
                  <a:cubicBezTo>
                    <a:pt x="16" y="233"/>
                    <a:pt x="0" y="293"/>
                    <a:pt x="0" y="357"/>
                  </a:cubicBezTo>
                  <a:cubicBezTo>
                    <a:pt x="0" y="419"/>
                    <a:pt x="16" y="477"/>
                    <a:pt x="44" y="528"/>
                  </a:cubicBezTo>
                  <a:cubicBezTo>
                    <a:pt x="104" y="639"/>
                    <a:pt x="222" y="713"/>
                    <a:pt x="356" y="713"/>
                  </a:cubicBezTo>
                  <a:cubicBezTo>
                    <a:pt x="467" y="713"/>
                    <a:pt x="565" y="663"/>
                    <a:pt x="631" y="584"/>
                  </a:cubicBezTo>
                  <a:cubicBezTo>
                    <a:pt x="682" y="523"/>
                    <a:pt x="713" y="443"/>
                    <a:pt x="713" y="357"/>
                  </a:cubicBezTo>
                  <a:cubicBezTo>
                    <a:pt x="713" y="233"/>
                    <a:pt x="650" y="124"/>
                    <a:pt x="554" y="60"/>
                  </a:cubicBezTo>
                  <a:close/>
                </a:path>
              </a:pathLst>
            </a:custGeom>
            <a:solidFill>
              <a:srgbClr val="FF7F7F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1" name="Freeform 495"/>
            <p:cNvSpPr>
              <a:spLocks noEditPoints="1"/>
            </p:cNvSpPr>
            <p:nvPr/>
          </p:nvSpPr>
          <p:spPr bwMode="auto">
            <a:xfrm>
              <a:off x="699114" y="632811"/>
              <a:ext cx="559078" cy="627299"/>
            </a:xfrm>
            <a:custGeom>
              <a:avLst/>
              <a:gdLst>
                <a:gd name="T0" fmla="*/ 251 w 336"/>
                <a:gd name="T1" fmla="*/ 2 h 377"/>
                <a:gd name="T2" fmla="*/ 168 w 336"/>
                <a:gd name="T3" fmla="*/ 23 h 377"/>
                <a:gd name="T4" fmla="*/ 86 w 336"/>
                <a:gd name="T5" fmla="*/ 2 h 377"/>
                <a:gd name="T6" fmla="*/ 44 w 336"/>
                <a:gd name="T7" fmla="*/ 138 h 377"/>
                <a:gd name="T8" fmla="*/ 73 w 336"/>
                <a:gd name="T9" fmla="*/ 273 h 377"/>
                <a:gd name="T10" fmla="*/ 109 w 336"/>
                <a:gd name="T11" fmla="*/ 377 h 377"/>
                <a:gd name="T12" fmla="*/ 131 w 336"/>
                <a:gd name="T13" fmla="*/ 256 h 377"/>
                <a:gd name="T14" fmla="*/ 206 w 336"/>
                <a:gd name="T15" fmla="*/ 256 h 377"/>
                <a:gd name="T16" fmla="*/ 227 w 336"/>
                <a:gd name="T17" fmla="*/ 377 h 377"/>
                <a:gd name="T18" fmla="*/ 264 w 336"/>
                <a:gd name="T19" fmla="*/ 273 h 377"/>
                <a:gd name="T20" fmla="*/ 293 w 336"/>
                <a:gd name="T21" fmla="*/ 138 h 377"/>
                <a:gd name="T22" fmla="*/ 251 w 336"/>
                <a:gd name="T23" fmla="*/ 2 h 377"/>
                <a:gd name="T24" fmla="*/ 231 w 336"/>
                <a:gd name="T25" fmla="*/ 51 h 377"/>
                <a:gd name="T26" fmla="*/ 130 w 336"/>
                <a:gd name="T27" fmla="*/ 100 h 377"/>
                <a:gd name="T28" fmla="*/ 119 w 336"/>
                <a:gd name="T29" fmla="*/ 89 h 377"/>
                <a:gd name="T30" fmla="*/ 151 w 336"/>
                <a:gd name="T31" fmla="*/ 66 h 377"/>
                <a:gd name="T32" fmla="*/ 143 w 336"/>
                <a:gd name="T33" fmla="*/ 59 h 377"/>
                <a:gd name="T34" fmla="*/ 113 w 336"/>
                <a:gd name="T35" fmla="*/ 44 h 377"/>
                <a:gd name="T36" fmla="*/ 117 w 336"/>
                <a:gd name="T37" fmla="*/ 30 h 377"/>
                <a:gd name="T38" fmla="*/ 165 w 336"/>
                <a:gd name="T39" fmla="*/ 60 h 377"/>
                <a:gd name="T40" fmla="*/ 227 w 336"/>
                <a:gd name="T41" fmla="*/ 37 h 377"/>
                <a:gd name="T42" fmla="*/ 231 w 336"/>
                <a:gd name="T43" fmla="*/ 51 h 3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36" h="377">
                  <a:moveTo>
                    <a:pt x="251" y="2"/>
                  </a:moveTo>
                  <a:cubicBezTo>
                    <a:pt x="203" y="0"/>
                    <a:pt x="208" y="22"/>
                    <a:pt x="168" y="23"/>
                  </a:cubicBezTo>
                  <a:cubicBezTo>
                    <a:pt x="129" y="22"/>
                    <a:pt x="133" y="0"/>
                    <a:pt x="86" y="2"/>
                  </a:cubicBezTo>
                  <a:cubicBezTo>
                    <a:pt x="0" y="6"/>
                    <a:pt x="34" y="111"/>
                    <a:pt x="44" y="138"/>
                  </a:cubicBezTo>
                  <a:cubicBezTo>
                    <a:pt x="74" y="217"/>
                    <a:pt x="74" y="236"/>
                    <a:pt x="73" y="273"/>
                  </a:cubicBezTo>
                  <a:cubicBezTo>
                    <a:pt x="69" y="377"/>
                    <a:pt x="85" y="377"/>
                    <a:pt x="109" y="377"/>
                  </a:cubicBezTo>
                  <a:cubicBezTo>
                    <a:pt x="127" y="377"/>
                    <a:pt x="132" y="289"/>
                    <a:pt x="131" y="256"/>
                  </a:cubicBezTo>
                  <a:cubicBezTo>
                    <a:pt x="130" y="211"/>
                    <a:pt x="203" y="204"/>
                    <a:pt x="206" y="256"/>
                  </a:cubicBezTo>
                  <a:cubicBezTo>
                    <a:pt x="207" y="288"/>
                    <a:pt x="210" y="377"/>
                    <a:pt x="227" y="377"/>
                  </a:cubicBezTo>
                  <a:cubicBezTo>
                    <a:pt x="252" y="377"/>
                    <a:pt x="267" y="377"/>
                    <a:pt x="264" y="273"/>
                  </a:cubicBezTo>
                  <a:cubicBezTo>
                    <a:pt x="263" y="236"/>
                    <a:pt x="263" y="217"/>
                    <a:pt x="293" y="138"/>
                  </a:cubicBezTo>
                  <a:cubicBezTo>
                    <a:pt x="303" y="111"/>
                    <a:pt x="336" y="6"/>
                    <a:pt x="251" y="2"/>
                  </a:cubicBezTo>
                  <a:close/>
                  <a:moveTo>
                    <a:pt x="231" y="51"/>
                  </a:moveTo>
                  <a:cubicBezTo>
                    <a:pt x="196" y="61"/>
                    <a:pt x="156" y="75"/>
                    <a:pt x="130" y="100"/>
                  </a:cubicBezTo>
                  <a:cubicBezTo>
                    <a:pt x="123" y="106"/>
                    <a:pt x="113" y="96"/>
                    <a:pt x="119" y="89"/>
                  </a:cubicBezTo>
                  <a:cubicBezTo>
                    <a:pt x="129" y="80"/>
                    <a:pt x="140" y="73"/>
                    <a:pt x="151" y="66"/>
                  </a:cubicBezTo>
                  <a:cubicBezTo>
                    <a:pt x="149" y="64"/>
                    <a:pt x="146" y="61"/>
                    <a:pt x="143" y="59"/>
                  </a:cubicBezTo>
                  <a:cubicBezTo>
                    <a:pt x="135" y="51"/>
                    <a:pt x="124" y="46"/>
                    <a:pt x="113" y="44"/>
                  </a:cubicBezTo>
                  <a:cubicBezTo>
                    <a:pt x="104" y="42"/>
                    <a:pt x="108" y="28"/>
                    <a:pt x="117" y="30"/>
                  </a:cubicBezTo>
                  <a:cubicBezTo>
                    <a:pt x="136" y="33"/>
                    <a:pt x="153" y="45"/>
                    <a:pt x="165" y="60"/>
                  </a:cubicBezTo>
                  <a:cubicBezTo>
                    <a:pt x="185" y="50"/>
                    <a:pt x="207" y="43"/>
                    <a:pt x="227" y="37"/>
                  </a:cubicBezTo>
                  <a:cubicBezTo>
                    <a:pt x="236" y="34"/>
                    <a:pt x="240" y="49"/>
                    <a:pt x="231" y="5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42" name="组合 41"/>
          <p:cNvGrpSpPr>
            <a:grpSpLocks noChangeAspect="1"/>
          </p:cNvGrpSpPr>
          <p:nvPr/>
        </p:nvGrpSpPr>
        <p:grpSpPr>
          <a:xfrm>
            <a:off x="6232715" y="4527812"/>
            <a:ext cx="396000" cy="396000"/>
            <a:chOff x="467544" y="339502"/>
            <a:chExt cx="1186377" cy="1188041"/>
          </a:xfrm>
          <a:solidFill>
            <a:schemeClr val="accent2"/>
          </a:solidFill>
        </p:grpSpPr>
        <p:sp>
          <p:nvSpPr>
            <p:cNvPr id="43" name="Freeform 230"/>
            <p:cNvSpPr/>
            <p:nvPr/>
          </p:nvSpPr>
          <p:spPr bwMode="auto">
            <a:xfrm>
              <a:off x="467544" y="339502"/>
              <a:ext cx="1186377" cy="1188041"/>
            </a:xfrm>
            <a:custGeom>
              <a:avLst/>
              <a:gdLst>
                <a:gd name="T0" fmla="*/ 554 w 713"/>
                <a:gd name="T1" fmla="*/ 60 h 714"/>
                <a:gd name="T2" fmla="*/ 356 w 713"/>
                <a:gd name="T3" fmla="*/ 0 h 714"/>
                <a:gd name="T4" fmla="*/ 46 w 713"/>
                <a:gd name="T5" fmla="*/ 182 h 714"/>
                <a:gd name="T6" fmla="*/ 0 w 713"/>
                <a:gd name="T7" fmla="*/ 357 h 714"/>
                <a:gd name="T8" fmla="*/ 44 w 713"/>
                <a:gd name="T9" fmla="*/ 529 h 714"/>
                <a:gd name="T10" fmla="*/ 356 w 713"/>
                <a:gd name="T11" fmla="*/ 714 h 714"/>
                <a:gd name="T12" fmla="*/ 631 w 713"/>
                <a:gd name="T13" fmla="*/ 585 h 714"/>
                <a:gd name="T14" fmla="*/ 713 w 713"/>
                <a:gd name="T15" fmla="*/ 357 h 714"/>
                <a:gd name="T16" fmla="*/ 554 w 713"/>
                <a:gd name="T17" fmla="*/ 60 h 7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13" h="714">
                  <a:moveTo>
                    <a:pt x="554" y="60"/>
                  </a:moveTo>
                  <a:cubicBezTo>
                    <a:pt x="498" y="22"/>
                    <a:pt x="430" y="0"/>
                    <a:pt x="356" y="0"/>
                  </a:cubicBezTo>
                  <a:cubicBezTo>
                    <a:pt x="223" y="0"/>
                    <a:pt x="107" y="73"/>
                    <a:pt x="46" y="182"/>
                  </a:cubicBezTo>
                  <a:cubicBezTo>
                    <a:pt x="16" y="234"/>
                    <a:pt x="0" y="293"/>
                    <a:pt x="0" y="357"/>
                  </a:cubicBezTo>
                  <a:cubicBezTo>
                    <a:pt x="0" y="419"/>
                    <a:pt x="16" y="478"/>
                    <a:pt x="44" y="529"/>
                  </a:cubicBezTo>
                  <a:cubicBezTo>
                    <a:pt x="104" y="639"/>
                    <a:pt x="222" y="714"/>
                    <a:pt x="356" y="714"/>
                  </a:cubicBezTo>
                  <a:cubicBezTo>
                    <a:pt x="467" y="714"/>
                    <a:pt x="565" y="663"/>
                    <a:pt x="631" y="585"/>
                  </a:cubicBezTo>
                  <a:cubicBezTo>
                    <a:pt x="682" y="523"/>
                    <a:pt x="713" y="444"/>
                    <a:pt x="713" y="357"/>
                  </a:cubicBezTo>
                  <a:cubicBezTo>
                    <a:pt x="713" y="233"/>
                    <a:pt x="650" y="124"/>
                    <a:pt x="554" y="60"/>
                  </a:cubicBezTo>
                  <a:close/>
                </a:path>
              </a:pathLst>
            </a:custGeom>
            <a:solidFill>
              <a:srgbClr val="FF7F7F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4" name="Freeform 319"/>
            <p:cNvSpPr>
              <a:spLocks noEditPoints="1"/>
            </p:cNvSpPr>
            <p:nvPr/>
          </p:nvSpPr>
          <p:spPr bwMode="auto">
            <a:xfrm>
              <a:off x="748746" y="449320"/>
              <a:ext cx="625635" cy="908502"/>
            </a:xfrm>
            <a:custGeom>
              <a:avLst/>
              <a:gdLst>
                <a:gd name="T0" fmla="*/ 376 w 376"/>
                <a:gd name="T1" fmla="*/ 516 h 546"/>
                <a:gd name="T2" fmla="*/ 345 w 376"/>
                <a:gd name="T3" fmla="*/ 485 h 546"/>
                <a:gd name="T4" fmla="*/ 251 w 376"/>
                <a:gd name="T5" fmla="*/ 485 h 546"/>
                <a:gd name="T6" fmla="*/ 338 w 376"/>
                <a:gd name="T7" fmla="*/ 351 h 546"/>
                <a:gd name="T8" fmla="*/ 231 w 376"/>
                <a:gd name="T9" fmla="*/ 203 h 546"/>
                <a:gd name="T10" fmla="*/ 318 w 376"/>
                <a:gd name="T11" fmla="*/ 49 h 546"/>
                <a:gd name="T12" fmla="*/ 318 w 376"/>
                <a:gd name="T13" fmla="*/ 18 h 546"/>
                <a:gd name="T14" fmla="*/ 285 w 376"/>
                <a:gd name="T15" fmla="*/ 0 h 546"/>
                <a:gd name="T16" fmla="*/ 259 w 376"/>
                <a:gd name="T17" fmla="*/ 18 h 546"/>
                <a:gd name="T18" fmla="*/ 127 w 376"/>
                <a:gd name="T19" fmla="*/ 259 h 546"/>
                <a:gd name="T20" fmla="*/ 136 w 376"/>
                <a:gd name="T21" fmla="*/ 277 h 546"/>
                <a:gd name="T22" fmla="*/ 126 w 376"/>
                <a:gd name="T23" fmla="*/ 300 h 546"/>
                <a:gd name="T24" fmla="*/ 145 w 376"/>
                <a:gd name="T25" fmla="*/ 310 h 546"/>
                <a:gd name="T26" fmla="*/ 162 w 376"/>
                <a:gd name="T27" fmla="*/ 291 h 546"/>
                <a:gd name="T28" fmla="*/ 183 w 376"/>
                <a:gd name="T29" fmla="*/ 289 h 546"/>
                <a:gd name="T30" fmla="*/ 214 w 376"/>
                <a:gd name="T31" fmla="*/ 235 h 546"/>
                <a:gd name="T32" fmla="*/ 298 w 376"/>
                <a:gd name="T33" fmla="*/ 345 h 546"/>
                <a:gd name="T34" fmla="*/ 242 w 376"/>
                <a:gd name="T35" fmla="*/ 443 h 546"/>
                <a:gd name="T36" fmla="*/ 125 w 376"/>
                <a:gd name="T37" fmla="*/ 443 h 546"/>
                <a:gd name="T38" fmla="*/ 104 w 376"/>
                <a:gd name="T39" fmla="*/ 464 h 546"/>
                <a:gd name="T40" fmla="*/ 125 w 376"/>
                <a:gd name="T41" fmla="*/ 485 h 546"/>
                <a:gd name="T42" fmla="*/ 125 w 376"/>
                <a:gd name="T43" fmla="*/ 485 h 546"/>
                <a:gd name="T44" fmla="*/ 30 w 376"/>
                <a:gd name="T45" fmla="*/ 485 h 546"/>
                <a:gd name="T46" fmla="*/ 30 w 376"/>
                <a:gd name="T47" fmla="*/ 485 h 546"/>
                <a:gd name="T48" fmla="*/ 30 w 376"/>
                <a:gd name="T49" fmla="*/ 485 h 546"/>
                <a:gd name="T50" fmla="*/ 0 w 376"/>
                <a:gd name="T51" fmla="*/ 516 h 546"/>
                <a:gd name="T52" fmla="*/ 30 w 376"/>
                <a:gd name="T53" fmla="*/ 546 h 546"/>
                <a:gd name="T54" fmla="*/ 345 w 376"/>
                <a:gd name="T55" fmla="*/ 546 h 546"/>
                <a:gd name="T56" fmla="*/ 376 w 376"/>
                <a:gd name="T57" fmla="*/ 516 h 546"/>
                <a:gd name="T58" fmla="*/ 176 w 376"/>
                <a:gd name="T59" fmla="*/ 394 h 546"/>
                <a:gd name="T60" fmla="*/ 158 w 376"/>
                <a:gd name="T61" fmla="*/ 399 h 546"/>
                <a:gd name="T62" fmla="*/ 35 w 376"/>
                <a:gd name="T63" fmla="*/ 332 h 546"/>
                <a:gd name="T64" fmla="*/ 30 w 376"/>
                <a:gd name="T65" fmla="*/ 314 h 546"/>
                <a:gd name="T66" fmla="*/ 48 w 376"/>
                <a:gd name="T67" fmla="*/ 308 h 546"/>
                <a:gd name="T68" fmla="*/ 48 w 376"/>
                <a:gd name="T69" fmla="*/ 308 h 546"/>
                <a:gd name="T70" fmla="*/ 48 w 376"/>
                <a:gd name="T71" fmla="*/ 308 h 546"/>
                <a:gd name="T72" fmla="*/ 171 w 376"/>
                <a:gd name="T73" fmla="*/ 376 h 546"/>
                <a:gd name="T74" fmla="*/ 176 w 376"/>
                <a:gd name="T75" fmla="*/ 394 h 5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376" h="546">
                  <a:moveTo>
                    <a:pt x="376" y="516"/>
                  </a:moveTo>
                  <a:cubicBezTo>
                    <a:pt x="376" y="499"/>
                    <a:pt x="362" y="485"/>
                    <a:pt x="345" y="485"/>
                  </a:cubicBezTo>
                  <a:cubicBezTo>
                    <a:pt x="251" y="485"/>
                    <a:pt x="251" y="485"/>
                    <a:pt x="251" y="485"/>
                  </a:cubicBezTo>
                  <a:cubicBezTo>
                    <a:pt x="299" y="485"/>
                    <a:pt x="338" y="393"/>
                    <a:pt x="338" y="351"/>
                  </a:cubicBezTo>
                  <a:cubicBezTo>
                    <a:pt x="338" y="284"/>
                    <a:pt x="294" y="226"/>
                    <a:pt x="231" y="203"/>
                  </a:cubicBezTo>
                  <a:cubicBezTo>
                    <a:pt x="318" y="49"/>
                    <a:pt x="318" y="49"/>
                    <a:pt x="318" y="49"/>
                  </a:cubicBezTo>
                  <a:cubicBezTo>
                    <a:pt x="318" y="18"/>
                    <a:pt x="318" y="18"/>
                    <a:pt x="318" y="18"/>
                  </a:cubicBezTo>
                  <a:cubicBezTo>
                    <a:pt x="285" y="0"/>
                    <a:pt x="285" y="0"/>
                    <a:pt x="285" y="0"/>
                  </a:cubicBezTo>
                  <a:cubicBezTo>
                    <a:pt x="259" y="18"/>
                    <a:pt x="259" y="18"/>
                    <a:pt x="259" y="18"/>
                  </a:cubicBezTo>
                  <a:cubicBezTo>
                    <a:pt x="127" y="259"/>
                    <a:pt x="127" y="259"/>
                    <a:pt x="127" y="259"/>
                  </a:cubicBezTo>
                  <a:cubicBezTo>
                    <a:pt x="127" y="259"/>
                    <a:pt x="138" y="267"/>
                    <a:pt x="136" y="277"/>
                  </a:cubicBezTo>
                  <a:cubicBezTo>
                    <a:pt x="134" y="287"/>
                    <a:pt x="126" y="300"/>
                    <a:pt x="126" y="300"/>
                  </a:cubicBezTo>
                  <a:cubicBezTo>
                    <a:pt x="145" y="310"/>
                    <a:pt x="145" y="310"/>
                    <a:pt x="145" y="310"/>
                  </a:cubicBezTo>
                  <a:cubicBezTo>
                    <a:pt x="145" y="310"/>
                    <a:pt x="155" y="293"/>
                    <a:pt x="162" y="291"/>
                  </a:cubicBezTo>
                  <a:cubicBezTo>
                    <a:pt x="169" y="290"/>
                    <a:pt x="183" y="289"/>
                    <a:pt x="183" y="289"/>
                  </a:cubicBezTo>
                  <a:cubicBezTo>
                    <a:pt x="214" y="235"/>
                    <a:pt x="214" y="235"/>
                    <a:pt x="214" y="235"/>
                  </a:cubicBezTo>
                  <a:cubicBezTo>
                    <a:pt x="263" y="251"/>
                    <a:pt x="298" y="295"/>
                    <a:pt x="298" y="345"/>
                  </a:cubicBezTo>
                  <a:cubicBezTo>
                    <a:pt x="298" y="386"/>
                    <a:pt x="275" y="422"/>
                    <a:pt x="242" y="443"/>
                  </a:cubicBezTo>
                  <a:cubicBezTo>
                    <a:pt x="125" y="443"/>
                    <a:pt x="125" y="443"/>
                    <a:pt x="125" y="443"/>
                  </a:cubicBezTo>
                  <a:cubicBezTo>
                    <a:pt x="114" y="443"/>
                    <a:pt x="104" y="452"/>
                    <a:pt x="104" y="464"/>
                  </a:cubicBezTo>
                  <a:cubicBezTo>
                    <a:pt x="104" y="476"/>
                    <a:pt x="113" y="485"/>
                    <a:pt x="125" y="485"/>
                  </a:cubicBezTo>
                  <a:cubicBezTo>
                    <a:pt x="125" y="485"/>
                    <a:pt x="125" y="485"/>
                    <a:pt x="125" y="485"/>
                  </a:cubicBezTo>
                  <a:cubicBezTo>
                    <a:pt x="30" y="485"/>
                    <a:pt x="30" y="485"/>
                    <a:pt x="30" y="485"/>
                  </a:cubicBezTo>
                  <a:cubicBezTo>
                    <a:pt x="30" y="485"/>
                    <a:pt x="30" y="485"/>
                    <a:pt x="30" y="485"/>
                  </a:cubicBezTo>
                  <a:cubicBezTo>
                    <a:pt x="30" y="485"/>
                    <a:pt x="30" y="485"/>
                    <a:pt x="30" y="485"/>
                  </a:cubicBezTo>
                  <a:cubicBezTo>
                    <a:pt x="13" y="485"/>
                    <a:pt x="0" y="499"/>
                    <a:pt x="0" y="516"/>
                  </a:cubicBezTo>
                  <a:cubicBezTo>
                    <a:pt x="0" y="532"/>
                    <a:pt x="13" y="546"/>
                    <a:pt x="30" y="546"/>
                  </a:cubicBezTo>
                  <a:cubicBezTo>
                    <a:pt x="345" y="546"/>
                    <a:pt x="345" y="546"/>
                    <a:pt x="345" y="546"/>
                  </a:cubicBezTo>
                  <a:cubicBezTo>
                    <a:pt x="362" y="546"/>
                    <a:pt x="376" y="532"/>
                    <a:pt x="376" y="516"/>
                  </a:cubicBezTo>
                  <a:close/>
                  <a:moveTo>
                    <a:pt x="176" y="394"/>
                  </a:moveTo>
                  <a:cubicBezTo>
                    <a:pt x="173" y="400"/>
                    <a:pt x="165" y="403"/>
                    <a:pt x="158" y="399"/>
                  </a:cubicBezTo>
                  <a:cubicBezTo>
                    <a:pt x="35" y="332"/>
                    <a:pt x="35" y="332"/>
                    <a:pt x="35" y="332"/>
                  </a:cubicBezTo>
                  <a:cubicBezTo>
                    <a:pt x="29" y="328"/>
                    <a:pt x="27" y="320"/>
                    <a:pt x="30" y="314"/>
                  </a:cubicBezTo>
                  <a:cubicBezTo>
                    <a:pt x="34" y="307"/>
                    <a:pt x="42" y="305"/>
                    <a:pt x="48" y="308"/>
                  </a:cubicBezTo>
                  <a:cubicBezTo>
                    <a:pt x="48" y="308"/>
                    <a:pt x="48" y="308"/>
                    <a:pt x="48" y="308"/>
                  </a:cubicBezTo>
                  <a:cubicBezTo>
                    <a:pt x="48" y="308"/>
                    <a:pt x="48" y="308"/>
                    <a:pt x="48" y="308"/>
                  </a:cubicBezTo>
                  <a:cubicBezTo>
                    <a:pt x="171" y="376"/>
                    <a:pt x="171" y="376"/>
                    <a:pt x="171" y="376"/>
                  </a:cubicBezTo>
                  <a:cubicBezTo>
                    <a:pt x="178" y="379"/>
                    <a:pt x="180" y="387"/>
                    <a:pt x="176" y="39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45" name="组合 44"/>
          <p:cNvGrpSpPr>
            <a:grpSpLocks noChangeAspect="1"/>
          </p:cNvGrpSpPr>
          <p:nvPr/>
        </p:nvGrpSpPr>
        <p:grpSpPr>
          <a:xfrm>
            <a:off x="7352207" y="4527812"/>
            <a:ext cx="396000" cy="396000"/>
            <a:chOff x="2254585" y="392649"/>
            <a:chExt cx="1186377" cy="1186377"/>
          </a:xfrm>
          <a:solidFill>
            <a:schemeClr val="bg1"/>
          </a:solidFill>
        </p:grpSpPr>
        <p:sp>
          <p:nvSpPr>
            <p:cNvPr id="46" name="Freeform 237"/>
            <p:cNvSpPr/>
            <p:nvPr/>
          </p:nvSpPr>
          <p:spPr bwMode="auto">
            <a:xfrm>
              <a:off x="2254585" y="392649"/>
              <a:ext cx="1186377" cy="1186377"/>
            </a:xfrm>
            <a:custGeom>
              <a:avLst/>
              <a:gdLst>
                <a:gd name="T0" fmla="*/ 555 w 713"/>
                <a:gd name="T1" fmla="*/ 60 h 713"/>
                <a:gd name="T2" fmla="*/ 357 w 713"/>
                <a:gd name="T3" fmla="*/ 0 h 713"/>
                <a:gd name="T4" fmla="*/ 46 w 713"/>
                <a:gd name="T5" fmla="*/ 181 h 713"/>
                <a:gd name="T6" fmla="*/ 0 w 713"/>
                <a:gd name="T7" fmla="*/ 356 h 713"/>
                <a:gd name="T8" fmla="*/ 44 w 713"/>
                <a:gd name="T9" fmla="*/ 528 h 713"/>
                <a:gd name="T10" fmla="*/ 357 w 713"/>
                <a:gd name="T11" fmla="*/ 713 h 713"/>
                <a:gd name="T12" fmla="*/ 631 w 713"/>
                <a:gd name="T13" fmla="*/ 584 h 713"/>
                <a:gd name="T14" fmla="*/ 713 w 713"/>
                <a:gd name="T15" fmla="*/ 356 h 713"/>
                <a:gd name="T16" fmla="*/ 555 w 713"/>
                <a:gd name="T17" fmla="*/ 60 h 7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13" h="713">
                  <a:moveTo>
                    <a:pt x="555" y="60"/>
                  </a:moveTo>
                  <a:cubicBezTo>
                    <a:pt x="498" y="22"/>
                    <a:pt x="430" y="0"/>
                    <a:pt x="357" y="0"/>
                  </a:cubicBezTo>
                  <a:cubicBezTo>
                    <a:pt x="223" y="0"/>
                    <a:pt x="107" y="73"/>
                    <a:pt x="46" y="181"/>
                  </a:cubicBezTo>
                  <a:cubicBezTo>
                    <a:pt x="17" y="233"/>
                    <a:pt x="0" y="293"/>
                    <a:pt x="0" y="356"/>
                  </a:cubicBezTo>
                  <a:cubicBezTo>
                    <a:pt x="0" y="419"/>
                    <a:pt x="16" y="477"/>
                    <a:pt x="44" y="528"/>
                  </a:cubicBezTo>
                  <a:cubicBezTo>
                    <a:pt x="105" y="638"/>
                    <a:pt x="222" y="713"/>
                    <a:pt x="357" y="713"/>
                  </a:cubicBezTo>
                  <a:cubicBezTo>
                    <a:pt x="467" y="713"/>
                    <a:pt x="566" y="663"/>
                    <a:pt x="631" y="584"/>
                  </a:cubicBezTo>
                  <a:cubicBezTo>
                    <a:pt x="682" y="522"/>
                    <a:pt x="713" y="443"/>
                    <a:pt x="713" y="356"/>
                  </a:cubicBezTo>
                  <a:cubicBezTo>
                    <a:pt x="713" y="233"/>
                    <a:pt x="650" y="124"/>
                    <a:pt x="555" y="60"/>
                  </a:cubicBezTo>
                  <a:close/>
                </a:path>
              </a:pathLst>
            </a:custGeom>
            <a:solidFill>
              <a:srgbClr val="FF7F7F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7" name="Rectangle 322"/>
            <p:cNvSpPr>
              <a:spLocks noChangeArrowheads="1"/>
            </p:cNvSpPr>
            <p:nvPr/>
          </p:nvSpPr>
          <p:spPr bwMode="auto">
            <a:xfrm>
              <a:off x="2680550" y="559041"/>
              <a:ext cx="327793" cy="9983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8" name="Freeform 323"/>
            <p:cNvSpPr>
              <a:spLocks noEditPoints="1"/>
            </p:cNvSpPr>
            <p:nvPr/>
          </p:nvSpPr>
          <p:spPr bwMode="auto">
            <a:xfrm>
              <a:off x="2565739" y="688827"/>
              <a:ext cx="557414" cy="675553"/>
            </a:xfrm>
            <a:custGeom>
              <a:avLst/>
              <a:gdLst>
                <a:gd name="T0" fmla="*/ 307 w 335"/>
                <a:gd name="T1" fmla="*/ 92 h 406"/>
                <a:gd name="T2" fmla="*/ 233 w 335"/>
                <a:gd name="T3" fmla="*/ 52 h 406"/>
                <a:gd name="T4" fmla="*/ 233 w 335"/>
                <a:gd name="T5" fmla="*/ 0 h 406"/>
                <a:gd name="T6" fmla="*/ 102 w 335"/>
                <a:gd name="T7" fmla="*/ 0 h 406"/>
                <a:gd name="T8" fmla="*/ 102 w 335"/>
                <a:gd name="T9" fmla="*/ 52 h 406"/>
                <a:gd name="T10" fmla="*/ 28 w 335"/>
                <a:gd name="T11" fmla="*/ 92 h 406"/>
                <a:gd name="T12" fmla="*/ 0 w 335"/>
                <a:gd name="T13" fmla="*/ 183 h 406"/>
                <a:gd name="T14" fmla="*/ 0 w 335"/>
                <a:gd name="T15" fmla="*/ 406 h 406"/>
                <a:gd name="T16" fmla="*/ 335 w 335"/>
                <a:gd name="T17" fmla="*/ 406 h 406"/>
                <a:gd name="T18" fmla="*/ 335 w 335"/>
                <a:gd name="T19" fmla="*/ 183 h 406"/>
                <a:gd name="T20" fmla="*/ 307 w 335"/>
                <a:gd name="T21" fmla="*/ 92 h 406"/>
                <a:gd name="T22" fmla="*/ 51 w 335"/>
                <a:gd name="T23" fmla="*/ 371 h 406"/>
                <a:gd name="T24" fmla="*/ 30 w 335"/>
                <a:gd name="T25" fmla="*/ 357 h 406"/>
                <a:gd name="T26" fmla="*/ 51 w 335"/>
                <a:gd name="T27" fmla="*/ 343 h 406"/>
                <a:gd name="T28" fmla="*/ 71 w 335"/>
                <a:gd name="T29" fmla="*/ 357 h 406"/>
                <a:gd name="T30" fmla="*/ 51 w 335"/>
                <a:gd name="T31" fmla="*/ 371 h 406"/>
                <a:gd name="T32" fmla="*/ 74 w 335"/>
                <a:gd name="T33" fmla="*/ 122 h 406"/>
                <a:gd name="T34" fmla="*/ 140 w 335"/>
                <a:gd name="T35" fmla="*/ 122 h 406"/>
                <a:gd name="T36" fmla="*/ 140 w 335"/>
                <a:gd name="T37" fmla="*/ 55 h 406"/>
                <a:gd name="T38" fmla="*/ 194 w 335"/>
                <a:gd name="T39" fmla="*/ 55 h 406"/>
                <a:gd name="T40" fmla="*/ 194 w 335"/>
                <a:gd name="T41" fmla="*/ 122 h 406"/>
                <a:gd name="T42" fmla="*/ 260 w 335"/>
                <a:gd name="T43" fmla="*/ 122 h 406"/>
                <a:gd name="T44" fmla="*/ 260 w 335"/>
                <a:gd name="T45" fmla="*/ 175 h 406"/>
                <a:gd name="T46" fmla="*/ 194 w 335"/>
                <a:gd name="T47" fmla="*/ 175 h 406"/>
                <a:gd name="T48" fmla="*/ 194 w 335"/>
                <a:gd name="T49" fmla="*/ 242 h 406"/>
                <a:gd name="T50" fmla="*/ 140 w 335"/>
                <a:gd name="T51" fmla="*/ 242 h 406"/>
                <a:gd name="T52" fmla="*/ 140 w 335"/>
                <a:gd name="T53" fmla="*/ 175 h 406"/>
                <a:gd name="T54" fmla="*/ 74 w 335"/>
                <a:gd name="T55" fmla="*/ 175 h 406"/>
                <a:gd name="T56" fmla="*/ 74 w 335"/>
                <a:gd name="T57" fmla="*/ 122 h 406"/>
                <a:gd name="T58" fmla="*/ 286 w 335"/>
                <a:gd name="T59" fmla="*/ 356 h 406"/>
                <a:gd name="T60" fmla="*/ 239 w 335"/>
                <a:gd name="T61" fmla="*/ 350 h 406"/>
                <a:gd name="T62" fmla="*/ 239 w 335"/>
                <a:gd name="T63" fmla="*/ 337 h 406"/>
                <a:gd name="T64" fmla="*/ 235 w 335"/>
                <a:gd name="T65" fmla="*/ 337 h 406"/>
                <a:gd name="T66" fmla="*/ 221 w 335"/>
                <a:gd name="T67" fmla="*/ 336 h 406"/>
                <a:gd name="T68" fmla="*/ 221 w 335"/>
                <a:gd name="T69" fmla="*/ 336 h 406"/>
                <a:gd name="T70" fmla="*/ 168 w 335"/>
                <a:gd name="T71" fmla="*/ 357 h 406"/>
                <a:gd name="T72" fmla="*/ 115 w 335"/>
                <a:gd name="T73" fmla="*/ 336 h 406"/>
                <a:gd name="T74" fmla="*/ 152 w 335"/>
                <a:gd name="T75" fmla="*/ 317 h 406"/>
                <a:gd name="T76" fmla="*/ 139 w 335"/>
                <a:gd name="T77" fmla="*/ 311 h 406"/>
                <a:gd name="T78" fmla="*/ 127 w 335"/>
                <a:gd name="T79" fmla="*/ 313 h 406"/>
                <a:gd name="T80" fmla="*/ 105 w 335"/>
                <a:gd name="T81" fmla="*/ 304 h 406"/>
                <a:gd name="T82" fmla="*/ 105 w 335"/>
                <a:gd name="T83" fmla="*/ 273 h 406"/>
                <a:gd name="T84" fmla="*/ 127 w 335"/>
                <a:gd name="T85" fmla="*/ 263 h 406"/>
                <a:gd name="T86" fmla="*/ 155 w 335"/>
                <a:gd name="T87" fmla="*/ 286 h 406"/>
                <a:gd name="T88" fmla="*/ 159 w 335"/>
                <a:gd name="T89" fmla="*/ 286 h 406"/>
                <a:gd name="T90" fmla="*/ 184 w 335"/>
                <a:gd name="T91" fmla="*/ 301 h 406"/>
                <a:gd name="T92" fmla="*/ 169 w 335"/>
                <a:gd name="T93" fmla="*/ 316 h 406"/>
                <a:gd name="T94" fmla="*/ 201 w 335"/>
                <a:gd name="T95" fmla="*/ 320 h 406"/>
                <a:gd name="T96" fmla="*/ 201 w 335"/>
                <a:gd name="T97" fmla="*/ 320 h 406"/>
                <a:gd name="T98" fmla="*/ 235 w 335"/>
                <a:gd name="T99" fmla="*/ 303 h 406"/>
                <a:gd name="T100" fmla="*/ 245 w 335"/>
                <a:gd name="T101" fmla="*/ 304 h 406"/>
                <a:gd name="T102" fmla="*/ 261 w 335"/>
                <a:gd name="T103" fmla="*/ 309 h 406"/>
                <a:gd name="T104" fmla="*/ 264 w 335"/>
                <a:gd name="T105" fmla="*/ 311 h 406"/>
                <a:gd name="T106" fmla="*/ 269 w 335"/>
                <a:gd name="T107" fmla="*/ 309 h 406"/>
                <a:gd name="T108" fmla="*/ 316 w 335"/>
                <a:gd name="T109" fmla="*/ 316 h 406"/>
                <a:gd name="T110" fmla="*/ 286 w 335"/>
                <a:gd name="T111" fmla="*/ 356 h 4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35" h="406">
                  <a:moveTo>
                    <a:pt x="307" y="92"/>
                  </a:moveTo>
                  <a:cubicBezTo>
                    <a:pt x="288" y="68"/>
                    <a:pt x="263" y="55"/>
                    <a:pt x="233" y="52"/>
                  </a:cubicBezTo>
                  <a:cubicBezTo>
                    <a:pt x="233" y="0"/>
                    <a:pt x="233" y="0"/>
                    <a:pt x="233" y="0"/>
                  </a:cubicBezTo>
                  <a:cubicBezTo>
                    <a:pt x="102" y="0"/>
                    <a:pt x="102" y="0"/>
                    <a:pt x="102" y="0"/>
                  </a:cubicBezTo>
                  <a:cubicBezTo>
                    <a:pt x="102" y="52"/>
                    <a:pt x="102" y="52"/>
                    <a:pt x="102" y="52"/>
                  </a:cubicBezTo>
                  <a:cubicBezTo>
                    <a:pt x="71" y="55"/>
                    <a:pt x="47" y="68"/>
                    <a:pt x="28" y="92"/>
                  </a:cubicBezTo>
                  <a:cubicBezTo>
                    <a:pt x="9" y="116"/>
                    <a:pt x="0" y="146"/>
                    <a:pt x="0" y="183"/>
                  </a:cubicBezTo>
                  <a:cubicBezTo>
                    <a:pt x="0" y="406"/>
                    <a:pt x="0" y="406"/>
                    <a:pt x="0" y="406"/>
                  </a:cubicBezTo>
                  <a:cubicBezTo>
                    <a:pt x="335" y="406"/>
                    <a:pt x="335" y="406"/>
                    <a:pt x="335" y="406"/>
                  </a:cubicBezTo>
                  <a:cubicBezTo>
                    <a:pt x="335" y="183"/>
                    <a:pt x="335" y="183"/>
                    <a:pt x="335" y="183"/>
                  </a:cubicBezTo>
                  <a:cubicBezTo>
                    <a:pt x="335" y="146"/>
                    <a:pt x="326" y="116"/>
                    <a:pt x="307" y="92"/>
                  </a:cubicBezTo>
                  <a:close/>
                  <a:moveTo>
                    <a:pt x="51" y="371"/>
                  </a:moveTo>
                  <a:cubicBezTo>
                    <a:pt x="39" y="371"/>
                    <a:pt x="30" y="364"/>
                    <a:pt x="30" y="357"/>
                  </a:cubicBezTo>
                  <a:cubicBezTo>
                    <a:pt x="30" y="350"/>
                    <a:pt x="39" y="343"/>
                    <a:pt x="51" y="343"/>
                  </a:cubicBezTo>
                  <a:cubicBezTo>
                    <a:pt x="62" y="343"/>
                    <a:pt x="71" y="350"/>
                    <a:pt x="71" y="357"/>
                  </a:cubicBezTo>
                  <a:cubicBezTo>
                    <a:pt x="71" y="364"/>
                    <a:pt x="62" y="371"/>
                    <a:pt x="51" y="371"/>
                  </a:cubicBezTo>
                  <a:close/>
                  <a:moveTo>
                    <a:pt x="74" y="122"/>
                  </a:moveTo>
                  <a:cubicBezTo>
                    <a:pt x="140" y="122"/>
                    <a:pt x="140" y="122"/>
                    <a:pt x="140" y="122"/>
                  </a:cubicBezTo>
                  <a:cubicBezTo>
                    <a:pt x="140" y="55"/>
                    <a:pt x="140" y="55"/>
                    <a:pt x="140" y="55"/>
                  </a:cubicBezTo>
                  <a:cubicBezTo>
                    <a:pt x="194" y="55"/>
                    <a:pt x="194" y="55"/>
                    <a:pt x="194" y="55"/>
                  </a:cubicBezTo>
                  <a:cubicBezTo>
                    <a:pt x="194" y="122"/>
                    <a:pt x="194" y="122"/>
                    <a:pt x="194" y="122"/>
                  </a:cubicBezTo>
                  <a:cubicBezTo>
                    <a:pt x="260" y="122"/>
                    <a:pt x="260" y="122"/>
                    <a:pt x="260" y="122"/>
                  </a:cubicBezTo>
                  <a:cubicBezTo>
                    <a:pt x="260" y="175"/>
                    <a:pt x="260" y="175"/>
                    <a:pt x="260" y="175"/>
                  </a:cubicBezTo>
                  <a:cubicBezTo>
                    <a:pt x="194" y="175"/>
                    <a:pt x="194" y="175"/>
                    <a:pt x="194" y="175"/>
                  </a:cubicBezTo>
                  <a:cubicBezTo>
                    <a:pt x="194" y="242"/>
                    <a:pt x="194" y="242"/>
                    <a:pt x="194" y="242"/>
                  </a:cubicBezTo>
                  <a:cubicBezTo>
                    <a:pt x="140" y="242"/>
                    <a:pt x="140" y="242"/>
                    <a:pt x="140" y="242"/>
                  </a:cubicBezTo>
                  <a:cubicBezTo>
                    <a:pt x="140" y="175"/>
                    <a:pt x="140" y="175"/>
                    <a:pt x="140" y="175"/>
                  </a:cubicBezTo>
                  <a:cubicBezTo>
                    <a:pt x="74" y="175"/>
                    <a:pt x="74" y="175"/>
                    <a:pt x="74" y="175"/>
                  </a:cubicBezTo>
                  <a:lnTo>
                    <a:pt x="74" y="122"/>
                  </a:lnTo>
                  <a:close/>
                  <a:moveTo>
                    <a:pt x="286" y="356"/>
                  </a:moveTo>
                  <a:cubicBezTo>
                    <a:pt x="265" y="366"/>
                    <a:pt x="244" y="363"/>
                    <a:pt x="239" y="350"/>
                  </a:cubicBezTo>
                  <a:cubicBezTo>
                    <a:pt x="237" y="346"/>
                    <a:pt x="237" y="341"/>
                    <a:pt x="239" y="337"/>
                  </a:cubicBezTo>
                  <a:cubicBezTo>
                    <a:pt x="238" y="337"/>
                    <a:pt x="236" y="337"/>
                    <a:pt x="235" y="337"/>
                  </a:cubicBezTo>
                  <a:cubicBezTo>
                    <a:pt x="230" y="337"/>
                    <a:pt x="225" y="337"/>
                    <a:pt x="221" y="336"/>
                  </a:cubicBezTo>
                  <a:cubicBezTo>
                    <a:pt x="221" y="336"/>
                    <a:pt x="221" y="336"/>
                    <a:pt x="221" y="336"/>
                  </a:cubicBezTo>
                  <a:cubicBezTo>
                    <a:pt x="221" y="348"/>
                    <a:pt x="197" y="357"/>
                    <a:pt x="168" y="357"/>
                  </a:cubicBezTo>
                  <a:cubicBezTo>
                    <a:pt x="139" y="357"/>
                    <a:pt x="115" y="348"/>
                    <a:pt x="115" y="336"/>
                  </a:cubicBezTo>
                  <a:cubicBezTo>
                    <a:pt x="115" y="327"/>
                    <a:pt x="131" y="319"/>
                    <a:pt x="152" y="317"/>
                  </a:cubicBezTo>
                  <a:cubicBezTo>
                    <a:pt x="147" y="316"/>
                    <a:pt x="142" y="314"/>
                    <a:pt x="139" y="311"/>
                  </a:cubicBezTo>
                  <a:cubicBezTo>
                    <a:pt x="135" y="312"/>
                    <a:pt x="131" y="313"/>
                    <a:pt x="127" y="313"/>
                  </a:cubicBezTo>
                  <a:cubicBezTo>
                    <a:pt x="118" y="313"/>
                    <a:pt x="111" y="309"/>
                    <a:pt x="105" y="304"/>
                  </a:cubicBezTo>
                  <a:cubicBezTo>
                    <a:pt x="100" y="296"/>
                    <a:pt x="100" y="281"/>
                    <a:pt x="105" y="273"/>
                  </a:cubicBezTo>
                  <a:cubicBezTo>
                    <a:pt x="111" y="267"/>
                    <a:pt x="118" y="263"/>
                    <a:pt x="127" y="263"/>
                  </a:cubicBezTo>
                  <a:cubicBezTo>
                    <a:pt x="142" y="263"/>
                    <a:pt x="154" y="273"/>
                    <a:pt x="155" y="286"/>
                  </a:cubicBezTo>
                  <a:cubicBezTo>
                    <a:pt x="156" y="286"/>
                    <a:pt x="157" y="286"/>
                    <a:pt x="159" y="286"/>
                  </a:cubicBezTo>
                  <a:cubicBezTo>
                    <a:pt x="173" y="286"/>
                    <a:pt x="184" y="293"/>
                    <a:pt x="184" y="301"/>
                  </a:cubicBezTo>
                  <a:cubicBezTo>
                    <a:pt x="184" y="308"/>
                    <a:pt x="178" y="313"/>
                    <a:pt x="169" y="316"/>
                  </a:cubicBezTo>
                  <a:cubicBezTo>
                    <a:pt x="181" y="316"/>
                    <a:pt x="192" y="317"/>
                    <a:pt x="201" y="320"/>
                  </a:cubicBezTo>
                  <a:cubicBezTo>
                    <a:pt x="201" y="320"/>
                    <a:pt x="201" y="320"/>
                    <a:pt x="201" y="320"/>
                  </a:cubicBezTo>
                  <a:cubicBezTo>
                    <a:pt x="201" y="310"/>
                    <a:pt x="216" y="303"/>
                    <a:pt x="235" y="303"/>
                  </a:cubicBezTo>
                  <a:cubicBezTo>
                    <a:pt x="239" y="303"/>
                    <a:pt x="242" y="303"/>
                    <a:pt x="245" y="304"/>
                  </a:cubicBezTo>
                  <a:cubicBezTo>
                    <a:pt x="251" y="305"/>
                    <a:pt x="257" y="306"/>
                    <a:pt x="261" y="309"/>
                  </a:cubicBezTo>
                  <a:cubicBezTo>
                    <a:pt x="262" y="310"/>
                    <a:pt x="263" y="310"/>
                    <a:pt x="264" y="311"/>
                  </a:cubicBezTo>
                  <a:cubicBezTo>
                    <a:pt x="265" y="310"/>
                    <a:pt x="267" y="309"/>
                    <a:pt x="269" y="309"/>
                  </a:cubicBezTo>
                  <a:cubicBezTo>
                    <a:pt x="290" y="299"/>
                    <a:pt x="311" y="303"/>
                    <a:pt x="316" y="316"/>
                  </a:cubicBezTo>
                  <a:cubicBezTo>
                    <a:pt x="321" y="329"/>
                    <a:pt x="308" y="347"/>
                    <a:pt x="286" y="35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49" name="组合 48"/>
          <p:cNvGrpSpPr>
            <a:grpSpLocks noChangeAspect="1"/>
          </p:cNvGrpSpPr>
          <p:nvPr/>
        </p:nvGrpSpPr>
        <p:grpSpPr>
          <a:xfrm>
            <a:off x="7911953" y="4527812"/>
            <a:ext cx="396000" cy="396000"/>
            <a:chOff x="1937429" y="3075806"/>
            <a:chExt cx="1186377" cy="1187209"/>
          </a:xfrm>
          <a:solidFill>
            <a:schemeClr val="bg1"/>
          </a:solidFill>
        </p:grpSpPr>
        <p:sp>
          <p:nvSpPr>
            <p:cNvPr id="50" name="Freeform 228"/>
            <p:cNvSpPr/>
            <p:nvPr/>
          </p:nvSpPr>
          <p:spPr bwMode="auto">
            <a:xfrm>
              <a:off x="1937429" y="3075806"/>
              <a:ext cx="1186377" cy="1187209"/>
            </a:xfrm>
            <a:custGeom>
              <a:avLst/>
              <a:gdLst>
                <a:gd name="T0" fmla="*/ 554 w 713"/>
                <a:gd name="T1" fmla="*/ 60 h 713"/>
                <a:gd name="T2" fmla="*/ 356 w 713"/>
                <a:gd name="T3" fmla="*/ 0 h 713"/>
                <a:gd name="T4" fmla="*/ 46 w 713"/>
                <a:gd name="T5" fmla="*/ 181 h 713"/>
                <a:gd name="T6" fmla="*/ 0 w 713"/>
                <a:gd name="T7" fmla="*/ 356 h 713"/>
                <a:gd name="T8" fmla="*/ 44 w 713"/>
                <a:gd name="T9" fmla="*/ 528 h 713"/>
                <a:gd name="T10" fmla="*/ 356 w 713"/>
                <a:gd name="T11" fmla="*/ 713 h 713"/>
                <a:gd name="T12" fmla="*/ 631 w 713"/>
                <a:gd name="T13" fmla="*/ 584 h 713"/>
                <a:gd name="T14" fmla="*/ 713 w 713"/>
                <a:gd name="T15" fmla="*/ 356 h 713"/>
                <a:gd name="T16" fmla="*/ 554 w 713"/>
                <a:gd name="T17" fmla="*/ 60 h 7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13" h="713">
                  <a:moveTo>
                    <a:pt x="554" y="60"/>
                  </a:moveTo>
                  <a:cubicBezTo>
                    <a:pt x="498" y="22"/>
                    <a:pt x="430" y="0"/>
                    <a:pt x="356" y="0"/>
                  </a:cubicBezTo>
                  <a:cubicBezTo>
                    <a:pt x="223" y="0"/>
                    <a:pt x="107" y="73"/>
                    <a:pt x="46" y="181"/>
                  </a:cubicBezTo>
                  <a:cubicBezTo>
                    <a:pt x="16" y="233"/>
                    <a:pt x="0" y="293"/>
                    <a:pt x="0" y="356"/>
                  </a:cubicBezTo>
                  <a:cubicBezTo>
                    <a:pt x="0" y="419"/>
                    <a:pt x="16" y="477"/>
                    <a:pt x="44" y="528"/>
                  </a:cubicBezTo>
                  <a:cubicBezTo>
                    <a:pt x="104" y="638"/>
                    <a:pt x="222" y="713"/>
                    <a:pt x="356" y="713"/>
                  </a:cubicBezTo>
                  <a:cubicBezTo>
                    <a:pt x="467" y="713"/>
                    <a:pt x="565" y="663"/>
                    <a:pt x="631" y="584"/>
                  </a:cubicBezTo>
                  <a:cubicBezTo>
                    <a:pt x="682" y="522"/>
                    <a:pt x="713" y="443"/>
                    <a:pt x="713" y="356"/>
                  </a:cubicBezTo>
                  <a:cubicBezTo>
                    <a:pt x="713" y="233"/>
                    <a:pt x="650" y="124"/>
                    <a:pt x="554" y="60"/>
                  </a:cubicBezTo>
                  <a:close/>
                </a:path>
              </a:pathLst>
            </a:custGeom>
            <a:solidFill>
              <a:srgbClr val="FF7F7F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1" name="Freeform 295"/>
            <p:cNvSpPr>
              <a:spLocks noEditPoints="1"/>
            </p:cNvSpPr>
            <p:nvPr/>
          </p:nvSpPr>
          <p:spPr bwMode="auto">
            <a:xfrm>
              <a:off x="2180361" y="3566663"/>
              <a:ext cx="703839" cy="498345"/>
            </a:xfrm>
            <a:custGeom>
              <a:avLst/>
              <a:gdLst>
                <a:gd name="T0" fmla="*/ 194 w 423"/>
                <a:gd name="T1" fmla="*/ 65 h 299"/>
                <a:gd name="T2" fmla="*/ 237 w 423"/>
                <a:gd name="T3" fmla="*/ 38 h 299"/>
                <a:gd name="T4" fmla="*/ 224 w 423"/>
                <a:gd name="T5" fmla="*/ 79 h 299"/>
                <a:gd name="T6" fmla="*/ 276 w 423"/>
                <a:gd name="T7" fmla="*/ 66 h 299"/>
                <a:gd name="T8" fmla="*/ 225 w 423"/>
                <a:gd name="T9" fmla="*/ 99 h 299"/>
                <a:gd name="T10" fmla="*/ 294 w 423"/>
                <a:gd name="T11" fmla="*/ 97 h 299"/>
                <a:gd name="T12" fmla="*/ 226 w 423"/>
                <a:gd name="T13" fmla="*/ 119 h 299"/>
                <a:gd name="T14" fmla="*/ 299 w 423"/>
                <a:gd name="T15" fmla="*/ 120 h 299"/>
                <a:gd name="T16" fmla="*/ 226 w 423"/>
                <a:gd name="T17" fmla="*/ 138 h 299"/>
                <a:gd name="T18" fmla="*/ 302 w 423"/>
                <a:gd name="T19" fmla="*/ 145 h 299"/>
                <a:gd name="T20" fmla="*/ 242 w 423"/>
                <a:gd name="T21" fmla="*/ 164 h 299"/>
                <a:gd name="T22" fmla="*/ 303 w 423"/>
                <a:gd name="T23" fmla="*/ 170 h 299"/>
                <a:gd name="T24" fmla="*/ 260 w 423"/>
                <a:gd name="T25" fmla="*/ 195 h 299"/>
                <a:gd name="T26" fmla="*/ 304 w 423"/>
                <a:gd name="T27" fmla="*/ 210 h 299"/>
                <a:gd name="T28" fmla="*/ 303 w 423"/>
                <a:gd name="T29" fmla="*/ 219 h 299"/>
                <a:gd name="T30" fmla="*/ 285 w 423"/>
                <a:gd name="T31" fmla="*/ 241 h 299"/>
                <a:gd name="T32" fmla="*/ 301 w 423"/>
                <a:gd name="T33" fmla="*/ 247 h 299"/>
                <a:gd name="T34" fmla="*/ 226 w 423"/>
                <a:gd name="T35" fmla="*/ 168 h 299"/>
                <a:gd name="T36" fmla="*/ 151 w 423"/>
                <a:gd name="T37" fmla="*/ 257 h 299"/>
                <a:gd name="T38" fmla="*/ 134 w 423"/>
                <a:gd name="T39" fmla="*/ 243 h 299"/>
                <a:gd name="T40" fmla="*/ 149 w 423"/>
                <a:gd name="T41" fmla="*/ 242 h 299"/>
                <a:gd name="T42" fmla="*/ 129 w 423"/>
                <a:gd name="T43" fmla="*/ 218 h 299"/>
                <a:gd name="T44" fmla="*/ 160 w 423"/>
                <a:gd name="T45" fmla="*/ 218 h 299"/>
                <a:gd name="T46" fmla="*/ 128 w 423"/>
                <a:gd name="T47" fmla="*/ 197 h 299"/>
                <a:gd name="T48" fmla="*/ 175 w 423"/>
                <a:gd name="T49" fmla="*/ 192 h 299"/>
                <a:gd name="T50" fmla="*/ 128 w 423"/>
                <a:gd name="T51" fmla="*/ 170 h 299"/>
                <a:gd name="T52" fmla="*/ 187 w 423"/>
                <a:gd name="T53" fmla="*/ 165 h 299"/>
                <a:gd name="T54" fmla="*/ 127 w 423"/>
                <a:gd name="T55" fmla="*/ 146 h 299"/>
                <a:gd name="T56" fmla="*/ 205 w 423"/>
                <a:gd name="T57" fmla="*/ 138 h 299"/>
                <a:gd name="T58" fmla="*/ 129 w 423"/>
                <a:gd name="T59" fmla="*/ 122 h 299"/>
                <a:gd name="T60" fmla="*/ 205 w 423"/>
                <a:gd name="T61" fmla="*/ 118 h 299"/>
                <a:gd name="T62" fmla="*/ 135 w 423"/>
                <a:gd name="T63" fmla="*/ 95 h 299"/>
                <a:gd name="T64" fmla="*/ 205 w 423"/>
                <a:gd name="T65" fmla="*/ 99 h 299"/>
                <a:gd name="T66" fmla="*/ 154 w 423"/>
                <a:gd name="T67" fmla="*/ 60 h 299"/>
                <a:gd name="T68" fmla="*/ 204 w 423"/>
                <a:gd name="T69" fmla="*/ 79 h 299"/>
                <a:gd name="T70" fmla="*/ 198 w 423"/>
                <a:gd name="T71" fmla="*/ 39 h 299"/>
                <a:gd name="T72" fmla="*/ 110 w 423"/>
                <a:gd name="T73" fmla="*/ 62 h 299"/>
                <a:gd name="T74" fmla="*/ 139 w 423"/>
                <a:gd name="T75" fmla="*/ 283 h 299"/>
                <a:gd name="T76" fmla="*/ 315 w 423"/>
                <a:gd name="T77" fmla="*/ 251 h 299"/>
                <a:gd name="T78" fmla="*/ 276 w 423"/>
                <a:gd name="T79" fmla="*/ 26 h 299"/>
                <a:gd name="T80" fmla="*/ 86 w 423"/>
                <a:gd name="T81" fmla="*/ 19 h 299"/>
                <a:gd name="T82" fmla="*/ 0 w 423"/>
                <a:gd name="T83" fmla="*/ 295 h 299"/>
                <a:gd name="T84" fmla="*/ 87 w 423"/>
                <a:gd name="T85" fmla="*/ 140 h 299"/>
                <a:gd name="T86" fmla="*/ 107 w 423"/>
                <a:gd name="T87" fmla="*/ 294 h 299"/>
                <a:gd name="T88" fmla="*/ 328 w 423"/>
                <a:gd name="T89" fmla="*/ 137 h 299"/>
                <a:gd name="T90" fmla="*/ 354 w 423"/>
                <a:gd name="T91" fmla="*/ 295 h 299"/>
                <a:gd name="T92" fmla="*/ 403 w 423"/>
                <a:gd name="T93" fmla="*/ 103 h 299"/>
                <a:gd name="T94" fmla="*/ 214 w 423"/>
                <a:gd name="T95" fmla="*/ 0 h 2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423" h="299">
                  <a:moveTo>
                    <a:pt x="198" y="39"/>
                  </a:moveTo>
                  <a:cubicBezTo>
                    <a:pt x="173" y="46"/>
                    <a:pt x="164" y="62"/>
                    <a:pt x="194" y="65"/>
                  </a:cubicBezTo>
                  <a:cubicBezTo>
                    <a:pt x="212" y="59"/>
                    <a:pt x="216" y="57"/>
                    <a:pt x="235" y="65"/>
                  </a:cubicBezTo>
                  <a:cubicBezTo>
                    <a:pt x="265" y="58"/>
                    <a:pt x="256" y="54"/>
                    <a:pt x="237" y="38"/>
                  </a:cubicBezTo>
                  <a:cubicBezTo>
                    <a:pt x="244" y="34"/>
                    <a:pt x="254" y="40"/>
                    <a:pt x="269" y="52"/>
                  </a:cubicBezTo>
                  <a:cubicBezTo>
                    <a:pt x="281" y="60"/>
                    <a:pt x="229" y="79"/>
                    <a:pt x="224" y="79"/>
                  </a:cubicBezTo>
                  <a:cubicBezTo>
                    <a:pt x="225" y="93"/>
                    <a:pt x="225" y="93"/>
                    <a:pt x="225" y="93"/>
                  </a:cubicBezTo>
                  <a:cubicBezTo>
                    <a:pt x="248" y="92"/>
                    <a:pt x="288" y="91"/>
                    <a:pt x="276" y="66"/>
                  </a:cubicBezTo>
                  <a:cubicBezTo>
                    <a:pt x="276" y="51"/>
                    <a:pt x="288" y="64"/>
                    <a:pt x="284" y="81"/>
                  </a:cubicBezTo>
                  <a:cubicBezTo>
                    <a:pt x="279" y="97"/>
                    <a:pt x="246" y="97"/>
                    <a:pt x="225" y="99"/>
                  </a:cubicBezTo>
                  <a:cubicBezTo>
                    <a:pt x="224" y="101"/>
                    <a:pt x="227" y="107"/>
                    <a:pt x="225" y="110"/>
                  </a:cubicBezTo>
                  <a:cubicBezTo>
                    <a:pt x="249" y="114"/>
                    <a:pt x="277" y="120"/>
                    <a:pt x="294" y="97"/>
                  </a:cubicBezTo>
                  <a:cubicBezTo>
                    <a:pt x="295" y="107"/>
                    <a:pt x="295" y="107"/>
                    <a:pt x="295" y="107"/>
                  </a:cubicBezTo>
                  <a:cubicBezTo>
                    <a:pt x="278" y="127"/>
                    <a:pt x="250" y="121"/>
                    <a:pt x="226" y="119"/>
                  </a:cubicBezTo>
                  <a:cubicBezTo>
                    <a:pt x="226" y="123"/>
                    <a:pt x="226" y="124"/>
                    <a:pt x="226" y="129"/>
                  </a:cubicBezTo>
                  <a:cubicBezTo>
                    <a:pt x="248" y="134"/>
                    <a:pt x="272" y="150"/>
                    <a:pt x="299" y="120"/>
                  </a:cubicBezTo>
                  <a:cubicBezTo>
                    <a:pt x="300" y="132"/>
                    <a:pt x="300" y="132"/>
                    <a:pt x="300" y="132"/>
                  </a:cubicBezTo>
                  <a:cubicBezTo>
                    <a:pt x="277" y="154"/>
                    <a:pt x="249" y="145"/>
                    <a:pt x="226" y="138"/>
                  </a:cubicBezTo>
                  <a:cubicBezTo>
                    <a:pt x="227" y="140"/>
                    <a:pt x="227" y="144"/>
                    <a:pt x="227" y="147"/>
                  </a:cubicBezTo>
                  <a:cubicBezTo>
                    <a:pt x="241" y="158"/>
                    <a:pt x="280" y="181"/>
                    <a:pt x="302" y="145"/>
                  </a:cubicBezTo>
                  <a:cubicBezTo>
                    <a:pt x="302" y="156"/>
                    <a:pt x="302" y="156"/>
                    <a:pt x="302" y="156"/>
                  </a:cubicBezTo>
                  <a:cubicBezTo>
                    <a:pt x="281" y="179"/>
                    <a:pt x="259" y="171"/>
                    <a:pt x="242" y="164"/>
                  </a:cubicBezTo>
                  <a:cubicBezTo>
                    <a:pt x="243" y="173"/>
                    <a:pt x="243" y="173"/>
                    <a:pt x="243" y="173"/>
                  </a:cubicBezTo>
                  <a:cubicBezTo>
                    <a:pt x="253" y="192"/>
                    <a:pt x="291" y="199"/>
                    <a:pt x="303" y="170"/>
                  </a:cubicBezTo>
                  <a:cubicBezTo>
                    <a:pt x="303" y="181"/>
                    <a:pt x="303" y="181"/>
                    <a:pt x="303" y="181"/>
                  </a:cubicBezTo>
                  <a:cubicBezTo>
                    <a:pt x="298" y="193"/>
                    <a:pt x="276" y="199"/>
                    <a:pt x="260" y="195"/>
                  </a:cubicBezTo>
                  <a:cubicBezTo>
                    <a:pt x="261" y="207"/>
                    <a:pt x="285" y="221"/>
                    <a:pt x="303" y="198"/>
                  </a:cubicBezTo>
                  <a:cubicBezTo>
                    <a:pt x="304" y="210"/>
                    <a:pt x="304" y="210"/>
                    <a:pt x="304" y="210"/>
                  </a:cubicBezTo>
                  <a:cubicBezTo>
                    <a:pt x="295" y="214"/>
                    <a:pt x="284" y="217"/>
                    <a:pt x="274" y="221"/>
                  </a:cubicBezTo>
                  <a:cubicBezTo>
                    <a:pt x="277" y="234"/>
                    <a:pt x="288" y="236"/>
                    <a:pt x="303" y="219"/>
                  </a:cubicBezTo>
                  <a:cubicBezTo>
                    <a:pt x="303" y="221"/>
                    <a:pt x="303" y="224"/>
                    <a:pt x="303" y="226"/>
                  </a:cubicBezTo>
                  <a:cubicBezTo>
                    <a:pt x="298" y="232"/>
                    <a:pt x="290" y="236"/>
                    <a:pt x="285" y="241"/>
                  </a:cubicBezTo>
                  <a:cubicBezTo>
                    <a:pt x="282" y="248"/>
                    <a:pt x="288" y="250"/>
                    <a:pt x="300" y="243"/>
                  </a:cubicBezTo>
                  <a:cubicBezTo>
                    <a:pt x="299" y="246"/>
                    <a:pt x="302" y="246"/>
                    <a:pt x="301" y="247"/>
                  </a:cubicBezTo>
                  <a:cubicBezTo>
                    <a:pt x="297" y="252"/>
                    <a:pt x="290" y="253"/>
                    <a:pt x="286" y="258"/>
                  </a:cubicBezTo>
                  <a:cubicBezTo>
                    <a:pt x="266" y="219"/>
                    <a:pt x="254" y="194"/>
                    <a:pt x="226" y="168"/>
                  </a:cubicBezTo>
                  <a:cubicBezTo>
                    <a:pt x="220" y="169"/>
                    <a:pt x="213" y="169"/>
                    <a:pt x="207" y="169"/>
                  </a:cubicBezTo>
                  <a:cubicBezTo>
                    <a:pt x="184" y="193"/>
                    <a:pt x="161" y="220"/>
                    <a:pt x="151" y="257"/>
                  </a:cubicBezTo>
                  <a:cubicBezTo>
                    <a:pt x="145" y="254"/>
                    <a:pt x="143" y="254"/>
                    <a:pt x="134" y="247"/>
                  </a:cubicBezTo>
                  <a:cubicBezTo>
                    <a:pt x="135" y="246"/>
                    <a:pt x="132" y="242"/>
                    <a:pt x="134" y="243"/>
                  </a:cubicBezTo>
                  <a:cubicBezTo>
                    <a:pt x="138" y="244"/>
                    <a:pt x="143" y="249"/>
                    <a:pt x="146" y="250"/>
                  </a:cubicBezTo>
                  <a:cubicBezTo>
                    <a:pt x="149" y="250"/>
                    <a:pt x="147" y="242"/>
                    <a:pt x="149" y="242"/>
                  </a:cubicBezTo>
                  <a:cubicBezTo>
                    <a:pt x="141" y="234"/>
                    <a:pt x="134" y="231"/>
                    <a:pt x="129" y="226"/>
                  </a:cubicBezTo>
                  <a:cubicBezTo>
                    <a:pt x="129" y="218"/>
                    <a:pt x="129" y="218"/>
                    <a:pt x="129" y="218"/>
                  </a:cubicBezTo>
                  <a:cubicBezTo>
                    <a:pt x="136" y="226"/>
                    <a:pt x="143" y="233"/>
                    <a:pt x="153" y="234"/>
                  </a:cubicBezTo>
                  <a:cubicBezTo>
                    <a:pt x="154" y="226"/>
                    <a:pt x="158" y="222"/>
                    <a:pt x="160" y="218"/>
                  </a:cubicBezTo>
                  <a:cubicBezTo>
                    <a:pt x="142" y="220"/>
                    <a:pt x="134" y="214"/>
                    <a:pt x="128" y="206"/>
                  </a:cubicBezTo>
                  <a:cubicBezTo>
                    <a:pt x="128" y="197"/>
                    <a:pt x="128" y="197"/>
                    <a:pt x="128" y="197"/>
                  </a:cubicBezTo>
                  <a:cubicBezTo>
                    <a:pt x="139" y="210"/>
                    <a:pt x="144" y="215"/>
                    <a:pt x="166" y="207"/>
                  </a:cubicBezTo>
                  <a:cubicBezTo>
                    <a:pt x="167" y="205"/>
                    <a:pt x="175" y="195"/>
                    <a:pt x="175" y="192"/>
                  </a:cubicBezTo>
                  <a:cubicBezTo>
                    <a:pt x="144" y="202"/>
                    <a:pt x="137" y="188"/>
                    <a:pt x="128" y="180"/>
                  </a:cubicBezTo>
                  <a:cubicBezTo>
                    <a:pt x="128" y="170"/>
                    <a:pt x="128" y="170"/>
                    <a:pt x="128" y="170"/>
                  </a:cubicBezTo>
                  <a:cubicBezTo>
                    <a:pt x="136" y="181"/>
                    <a:pt x="157" y="203"/>
                    <a:pt x="187" y="174"/>
                  </a:cubicBezTo>
                  <a:cubicBezTo>
                    <a:pt x="187" y="172"/>
                    <a:pt x="187" y="167"/>
                    <a:pt x="187" y="165"/>
                  </a:cubicBezTo>
                  <a:cubicBezTo>
                    <a:pt x="166" y="174"/>
                    <a:pt x="144" y="176"/>
                    <a:pt x="127" y="155"/>
                  </a:cubicBezTo>
                  <a:cubicBezTo>
                    <a:pt x="127" y="146"/>
                    <a:pt x="127" y="146"/>
                    <a:pt x="127" y="146"/>
                  </a:cubicBezTo>
                  <a:cubicBezTo>
                    <a:pt x="156" y="180"/>
                    <a:pt x="183" y="161"/>
                    <a:pt x="206" y="147"/>
                  </a:cubicBezTo>
                  <a:cubicBezTo>
                    <a:pt x="205" y="145"/>
                    <a:pt x="206" y="141"/>
                    <a:pt x="205" y="138"/>
                  </a:cubicBezTo>
                  <a:cubicBezTo>
                    <a:pt x="173" y="153"/>
                    <a:pt x="148" y="144"/>
                    <a:pt x="130" y="133"/>
                  </a:cubicBezTo>
                  <a:cubicBezTo>
                    <a:pt x="129" y="122"/>
                    <a:pt x="129" y="122"/>
                    <a:pt x="129" y="122"/>
                  </a:cubicBezTo>
                  <a:cubicBezTo>
                    <a:pt x="149" y="141"/>
                    <a:pt x="178" y="142"/>
                    <a:pt x="206" y="128"/>
                  </a:cubicBezTo>
                  <a:cubicBezTo>
                    <a:pt x="205" y="125"/>
                    <a:pt x="206" y="121"/>
                    <a:pt x="205" y="118"/>
                  </a:cubicBezTo>
                  <a:cubicBezTo>
                    <a:pt x="170" y="127"/>
                    <a:pt x="148" y="119"/>
                    <a:pt x="135" y="105"/>
                  </a:cubicBezTo>
                  <a:cubicBezTo>
                    <a:pt x="135" y="95"/>
                    <a:pt x="135" y="95"/>
                    <a:pt x="135" y="95"/>
                  </a:cubicBezTo>
                  <a:cubicBezTo>
                    <a:pt x="151" y="117"/>
                    <a:pt x="178" y="117"/>
                    <a:pt x="205" y="110"/>
                  </a:cubicBezTo>
                  <a:cubicBezTo>
                    <a:pt x="205" y="106"/>
                    <a:pt x="205" y="102"/>
                    <a:pt x="205" y="99"/>
                  </a:cubicBezTo>
                  <a:cubicBezTo>
                    <a:pt x="177" y="102"/>
                    <a:pt x="153" y="96"/>
                    <a:pt x="146" y="81"/>
                  </a:cubicBezTo>
                  <a:cubicBezTo>
                    <a:pt x="143" y="68"/>
                    <a:pt x="146" y="55"/>
                    <a:pt x="154" y="60"/>
                  </a:cubicBezTo>
                  <a:cubicBezTo>
                    <a:pt x="143" y="80"/>
                    <a:pt x="161" y="98"/>
                    <a:pt x="205" y="92"/>
                  </a:cubicBezTo>
                  <a:cubicBezTo>
                    <a:pt x="204" y="90"/>
                    <a:pt x="204" y="81"/>
                    <a:pt x="204" y="79"/>
                  </a:cubicBezTo>
                  <a:cubicBezTo>
                    <a:pt x="185" y="72"/>
                    <a:pt x="161" y="67"/>
                    <a:pt x="165" y="53"/>
                  </a:cubicBezTo>
                  <a:cubicBezTo>
                    <a:pt x="173" y="40"/>
                    <a:pt x="183" y="34"/>
                    <a:pt x="198" y="39"/>
                  </a:cubicBezTo>
                  <a:close/>
                  <a:moveTo>
                    <a:pt x="137" y="27"/>
                  </a:moveTo>
                  <a:cubicBezTo>
                    <a:pt x="120" y="27"/>
                    <a:pt x="111" y="39"/>
                    <a:pt x="110" y="62"/>
                  </a:cubicBezTo>
                  <a:cubicBezTo>
                    <a:pt x="109" y="250"/>
                    <a:pt x="109" y="250"/>
                    <a:pt x="109" y="250"/>
                  </a:cubicBezTo>
                  <a:cubicBezTo>
                    <a:pt x="109" y="268"/>
                    <a:pt x="117" y="281"/>
                    <a:pt x="139" y="283"/>
                  </a:cubicBezTo>
                  <a:cubicBezTo>
                    <a:pt x="291" y="282"/>
                    <a:pt x="291" y="282"/>
                    <a:pt x="291" y="282"/>
                  </a:cubicBezTo>
                  <a:cubicBezTo>
                    <a:pt x="309" y="282"/>
                    <a:pt x="317" y="271"/>
                    <a:pt x="315" y="251"/>
                  </a:cubicBezTo>
                  <a:cubicBezTo>
                    <a:pt x="319" y="61"/>
                    <a:pt x="319" y="61"/>
                    <a:pt x="319" y="61"/>
                  </a:cubicBezTo>
                  <a:cubicBezTo>
                    <a:pt x="320" y="33"/>
                    <a:pt x="302" y="25"/>
                    <a:pt x="276" y="26"/>
                  </a:cubicBezTo>
                  <a:cubicBezTo>
                    <a:pt x="137" y="27"/>
                    <a:pt x="137" y="27"/>
                    <a:pt x="137" y="27"/>
                  </a:cubicBezTo>
                  <a:close/>
                  <a:moveTo>
                    <a:pt x="86" y="19"/>
                  </a:moveTo>
                  <a:cubicBezTo>
                    <a:pt x="59" y="26"/>
                    <a:pt x="22" y="76"/>
                    <a:pt x="14" y="148"/>
                  </a:cubicBezTo>
                  <a:cubicBezTo>
                    <a:pt x="0" y="295"/>
                    <a:pt x="0" y="295"/>
                    <a:pt x="0" y="295"/>
                  </a:cubicBezTo>
                  <a:cubicBezTo>
                    <a:pt x="76" y="294"/>
                    <a:pt x="76" y="294"/>
                    <a:pt x="76" y="294"/>
                  </a:cubicBezTo>
                  <a:cubicBezTo>
                    <a:pt x="87" y="140"/>
                    <a:pt x="87" y="140"/>
                    <a:pt x="87" y="140"/>
                  </a:cubicBezTo>
                  <a:cubicBezTo>
                    <a:pt x="92" y="131"/>
                    <a:pt x="96" y="131"/>
                    <a:pt x="99" y="140"/>
                  </a:cubicBezTo>
                  <a:cubicBezTo>
                    <a:pt x="107" y="294"/>
                    <a:pt x="107" y="294"/>
                    <a:pt x="107" y="294"/>
                  </a:cubicBezTo>
                  <a:cubicBezTo>
                    <a:pt x="321" y="299"/>
                    <a:pt x="321" y="299"/>
                    <a:pt x="321" y="299"/>
                  </a:cubicBezTo>
                  <a:cubicBezTo>
                    <a:pt x="328" y="137"/>
                    <a:pt x="328" y="137"/>
                    <a:pt x="328" y="137"/>
                  </a:cubicBezTo>
                  <a:cubicBezTo>
                    <a:pt x="331" y="131"/>
                    <a:pt x="334" y="130"/>
                    <a:pt x="338" y="134"/>
                  </a:cubicBezTo>
                  <a:cubicBezTo>
                    <a:pt x="354" y="295"/>
                    <a:pt x="354" y="295"/>
                    <a:pt x="354" y="295"/>
                  </a:cubicBezTo>
                  <a:cubicBezTo>
                    <a:pt x="423" y="298"/>
                    <a:pt x="423" y="298"/>
                    <a:pt x="423" y="298"/>
                  </a:cubicBezTo>
                  <a:cubicBezTo>
                    <a:pt x="403" y="103"/>
                    <a:pt x="403" y="103"/>
                    <a:pt x="403" y="103"/>
                  </a:cubicBezTo>
                  <a:cubicBezTo>
                    <a:pt x="401" y="65"/>
                    <a:pt x="385" y="42"/>
                    <a:pt x="349" y="26"/>
                  </a:cubicBezTo>
                  <a:cubicBezTo>
                    <a:pt x="349" y="26"/>
                    <a:pt x="285" y="0"/>
                    <a:pt x="214" y="0"/>
                  </a:cubicBezTo>
                  <a:cubicBezTo>
                    <a:pt x="130" y="0"/>
                    <a:pt x="86" y="19"/>
                    <a:pt x="86" y="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2" name="Oval 296"/>
            <p:cNvSpPr>
              <a:spLocks noChangeArrowheads="1"/>
            </p:cNvSpPr>
            <p:nvPr/>
          </p:nvSpPr>
          <p:spPr bwMode="auto">
            <a:xfrm>
              <a:off x="2375040" y="3187289"/>
              <a:ext cx="311153" cy="31115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53" name="组合 52"/>
          <p:cNvGrpSpPr>
            <a:grpSpLocks noChangeAspect="1"/>
          </p:cNvGrpSpPr>
          <p:nvPr/>
        </p:nvGrpSpPr>
        <p:grpSpPr>
          <a:xfrm>
            <a:off x="8471701" y="4527812"/>
            <a:ext cx="396000" cy="396000"/>
            <a:chOff x="5722020" y="3075806"/>
            <a:chExt cx="1188041" cy="1187209"/>
          </a:xfrm>
          <a:solidFill>
            <a:schemeClr val="bg1"/>
          </a:solidFill>
        </p:grpSpPr>
        <p:sp>
          <p:nvSpPr>
            <p:cNvPr id="54" name="Freeform 234"/>
            <p:cNvSpPr/>
            <p:nvPr/>
          </p:nvSpPr>
          <p:spPr bwMode="auto">
            <a:xfrm>
              <a:off x="5722020" y="3075806"/>
              <a:ext cx="1188041" cy="1187209"/>
            </a:xfrm>
            <a:custGeom>
              <a:avLst/>
              <a:gdLst>
                <a:gd name="T0" fmla="*/ 555 w 714"/>
                <a:gd name="T1" fmla="*/ 60 h 713"/>
                <a:gd name="T2" fmla="*/ 357 w 714"/>
                <a:gd name="T3" fmla="*/ 0 h 713"/>
                <a:gd name="T4" fmla="*/ 46 w 714"/>
                <a:gd name="T5" fmla="*/ 181 h 713"/>
                <a:gd name="T6" fmla="*/ 0 w 714"/>
                <a:gd name="T7" fmla="*/ 356 h 713"/>
                <a:gd name="T8" fmla="*/ 44 w 714"/>
                <a:gd name="T9" fmla="*/ 528 h 713"/>
                <a:gd name="T10" fmla="*/ 357 w 714"/>
                <a:gd name="T11" fmla="*/ 713 h 713"/>
                <a:gd name="T12" fmla="*/ 631 w 714"/>
                <a:gd name="T13" fmla="*/ 584 h 713"/>
                <a:gd name="T14" fmla="*/ 714 w 714"/>
                <a:gd name="T15" fmla="*/ 356 h 713"/>
                <a:gd name="T16" fmla="*/ 555 w 714"/>
                <a:gd name="T17" fmla="*/ 60 h 7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14" h="713">
                  <a:moveTo>
                    <a:pt x="555" y="60"/>
                  </a:moveTo>
                  <a:cubicBezTo>
                    <a:pt x="498" y="22"/>
                    <a:pt x="430" y="0"/>
                    <a:pt x="357" y="0"/>
                  </a:cubicBezTo>
                  <a:cubicBezTo>
                    <a:pt x="224" y="0"/>
                    <a:pt x="107" y="73"/>
                    <a:pt x="46" y="181"/>
                  </a:cubicBezTo>
                  <a:cubicBezTo>
                    <a:pt x="17" y="233"/>
                    <a:pt x="0" y="293"/>
                    <a:pt x="0" y="356"/>
                  </a:cubicBezTo>
                  <a:cubicBezTo>
                    <a:pt x="0" y="419"/>
                    <a:pt x="16" y="477"/>
                    <a:pt x="44" y="528"/>
                  </a:cubicBezTo>
                  <a:cubicBezTo>
                    <a:pt x="105" y="638"/>
                    <a:pt x="222" y="713"/>
                    <a:pt x="357" y="713"/>
                  </a:cubicBezTo>
                  <a:cubicBezTo>
                    <a:pt x="467" y="713"/>
                    <a:pt x="566" y="663"/>
                    <a:pt x="631" y="584"/>
                  </a:cubicBezTo>
                  <a:cubicBezTo>
                    <a:pt x="683" y="522"/>
                    <a:pt x="714" y="443"/>
                    <a:pt x="714" y="356"/>
                  </a:cubicBezTo>
                  <a:cubicBezTo>
                    <a:pt x="714" y="233"/>
                    <a:pt x="651" y="124"/>
                    <a:pt x="555" y="60"/>
                  </a:cubicBezTo>
                  <a:close/>
                </a:path>
              </a:pathLst>
            </a:custGeom>
            <a:solidFill>
              <a:srgbClr val="FF7F7F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5" name="Freeform 310"/>
            <p:cNvSpPr>
              <a:spLocks noEditPoints="1"/>
            </p:cNvSpPr>
            <p:nvPr/>
          </p:nvSpPr>
          <p:spPr bwMode="auto">
            <a:xfrm>
              <a:off x="5881757" y="3270485"/>
              <a:ext cx="898518" cy="796187"/>
            </a:xfrm>
            <a:custGeom>
              <a:avLst/>
              <a:gdLst>
                <a:gd name="T0" fmla="*/ 257 w 540"/>
                <a:gd name="T1" fmla="*/ 305 h 478"/>
                <a:gd name="T2" fmla="*/ 240 w 540"/>
                <a:gd name="T3" fmla="*/ 257 h 478"/>
                <a:gd name="T4" fmla="*/ 172 w 540"/>
                <a:gd name="T5" fmla="*/ 477 h 478"/>
                <a:gd name="T6" fmla="*/ 0 w 540"/>
                <a:gd name="T7" fmla="*/ 166 h 478"/>
                <a:gd name="T8" fmla="*/ 52 w 540"/>
                <a:gd name="T9" fmla="*/ 146 h 478"/>
                <a:gd name="T10" fmla="*/ 64 w 540"/>
                <a:gd name="T11" fmla="*/ 179 h 478"/>
                <a:gd name="T12" fmla="*/ 142 w 540"/>
                <a:gd name="T13" fmla="*/ 171 h 478"/>
                <a:gd name="T14" fmla="*/ 199 w 540"/>
                <a:gd name="T15" fmla="*/ 166 h 478"/>
                <a:gd name="T16" fmla="*/ 207 w 540"/>
                <a:gd name="T17" fmla="*/ 230 h 478"/>
                <a:gd name="T18" fmla="*/ 216 w 540"/>
                <a:gd name="T19" fmla="*/ 181 h 478"/>
                <a:gd name="T20" fmla="*/ 282 w 540"/>
                <a:gd name="T21" fmla="*/ 170 h 478"/>
                <a:gd name="T22" fmla="*/ 358 w 540"/>
                <a:gd name="T23" fmla="*/ 175 h 478"/>
                <a:gd name="T24" fmla="*/ 374 w 540"/>
                <a:gd name="T25" fmla="*/ 171 h 478"/>
                <a:gd name="T26" fmla="*/ 500 w 540"/>
                <a:gd name="T27" fmla="*/ 188 h 478"/>
                <a:gd name="T28" fmla="*/ 504 w 540"/>
                <a:gd name="T29" fmla="*/ 236 h 478"/>
                <a:gd name="T30" fmla="*/ 506 w 540"/>
                <a:gd name="T31" fmla="*/ 213 h 478"/>
                <a:gd name="T32" fmla="*/ 429 w 540"/>
                <a:gd name="T33" fmla="*/ 173 h 478"/>
                <a:gd name="T34" fmla="*/ 364 w 540"/>
                <a:gd name="T35" fmla="*/ 177 h 478"/>
                <a:gd name="T36" fmla="*/ 362 w 540"/>
                <a:gd name="T37" fmla="*/ 175 h 478"/>
                <a:gd name="T38" fmla="*/ 342 w 540"/>
                <a:gd name="T39" fmla="*/ 166 h 478"/>
                <a:gd name="T40" fmla="*/ 220 w 540"/>
                <a:gd name="T41" fmla="*/ 177 h 478"/>
                <a:gd name="T42" fmla="*/ 207 w 540"/>
                <a:gd name="T43" fmla="*/ 212 h 478"/>
                <a:gd name="T44" fmla="*/ 194 w 540"/>
                <a:gd name="T45" fmla="*/ 180 h 478"/>
                <a:gd name="T46" fmla="*/ 64 w 540"/>
                <a:gd name="T47" fmla="*/ 167 h 478"/>
                <a:gd name="T48" fmla="*/ 54 w 540"/>
                <a:gd name="T49" fmla="*/ 137 h 478"/>
                <a:gd name="T50" fmla="*/ 25 w 540"/>
                <a:gd name="T51" fmla="*/ 80 h 478"/>
                <a:gd name="T52" fmla="*/ 50 w 540"/>
                <a:gd name="T53" fmla="*/ 81 h 478"/>
                <a:gd name="T54" fmla="*/ 53 w 540"/>
                <a:gd name="T55" fmla="*/ 108 h 478"/>
                <a:gd name="T56" fmla="*/ 80 w 540"/>
                <a:gd name="T57" fmla="*/ 85 h 478"/>
                <a:gd name="T58" fmla="*/ 105 w 540"/>
                <a:gd name="T59" fmla="*/ 95 h 478"/>
                <a:gd name="T60" fmla="*/ 124 w 540"/>
                <a:gd name="T61" fmla="*/ 85 h 478"/>
                <a:gd name="T62" fmla="*/ 197 w 540"/>
                <a:gd name="T63" fmla="*/ 80 h 478"/>
                <a:gd name="T64" fmla="*/ 201 w 540"/>
                <a:gd name="T65" fmla="*/ 104 h 478"/>
                <a:gd name="T66" fmla="*/ 238 w 540"/>
                <a:gd name="T67" fmla="*/ 85 h 478"/>
                <a:gd name="T68" fmla="*/ 352 w 540"/>
                <a:gd name="T69" fmla="*/ 82 h 478"/>
                <a:gd name="T70" fmla="*/ 363 w 540"/>
                <a:gd name="T71" fmla="*/ 105 h 478"/>
                <a:gd name="T72" fmla="*/ 394 w 540"/>
                <a:gd name="T73" fmla="*/ 85 h 478"/>
                <a:gd name="T74" fmla="*/ 417 w 540"/>
                <a:gd name="T75" fmla="*/ 84 h 478"/>
                <a:gd name="T76" fmla="*/ 501 w 540"/>
                <a:gd name="T77" fmla="*/ 64 h 478"/>
                <a:gd name="T78" fmla="*/ 510 w 540"/>
                <a:gd name="T79" fmla="*/ 87 h 478"/>
                <a:gd name="T80" fmla="*/ 502 w 540"/>
                <a:gd name="T81" fmla="*/ 61 h 478"/>
                <a:gd name="T82" fmla="*/ 404 w 540"/>
                <a:gd name="T83" fmla="*/ 90 h 478"/>
                <a:gd name="T84" fmla="*/ 379 w 540"/>
                <a:gd name="T85" fmla="*/ 80 h 478"/>
                <a:gd name="T86" fmla="*/ 359 w 540"/>
                <a:gd name="T87" fmla="*/ 66 h 478"/>
                <a:gd name="T88" fmla="*/ 354 w 540"/>
                <a:gd name="T89" fmla="*/ 67 h 478"/>
                <a:gd name="T90" fmla="*/ 253 w 540"/>
                <a:gd name="T91" fmla="*/ 84 h 478"/>
                <a:gd name="T92" fmla="*/ 232 w 540"/>
                <a:gd name="T93" fmla="*/ 81 h 478"/>
                <a:gd name="T94" fmla="*/ 205 w 540"/>
                <a:gd name="T95" fmla="*/ 74 h 478"/>
                <a:gd name="T96" fmla="*/ 126 w 540"/>
                <a:gd name="T97" fmla="*/ 82 h 478"/>
                <a:gd name="T98" fmla="*/ 104 w 540"/>
                <a:gd name="T99" fmla="*/ 93 h 478"/>
                <a:gd name="T100" fmla="*/ 93 w 540"/>
                <a:gd name="T101" fmla="*/ 87 h 478"/>
                <a:gd name="T102" fmla="*/ 59 w 540"/>
                <a:gd name="T103" fmla="*/ 96 h 478"/>
                <a:gd name="T104" fmla="*/ 52 w 540"/>
                <a:gd name="T105" fmla="*/ 66 h 478"/>
                <a:gd name="T106" fmla="*/ 357 w 540"/>
                <a:gd name="T107" fmla="*/ 63 h 4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540" h="478">
                  <a:moveTo>
                    <a:pt x="239" y="195"/>
                  </a:moveTo>
                  <a:cubicBezTo>
                    <a:pt x="203" y="99"/>
                    <a:pt x="254" y="48"/>
                    <a:pt x="313" y="26"/>
                  </a:cubicBezTo>
                  <a:cubicBezTo>
                    <a:pt x="378" y="0"/>
                    <a:pt x="476" y="92"/>
                    <a:pt x="540" y="189"/>
                  </a:cubicBezTo>
                  <a:cubicBezTo>
                    <a:pt x="534" y="333"/>
                    <a:pt x="374" y="420"/>
                    <a:pt x="352" y="417"/>
                  </a:cubicBezTo>
                  <a:cubicBezTo>
                    <a:pt x="285" y="447"/>
                    <a:pt x="240" y="377"/>
                    <a:pt x="257" y="305"/>
                  </a:cubicBezTo>
                  <a:cubicBezTo>
                    <a:pt x="250" y="296"/>
                    <a:pt x="228" y="277"/>
                    <a:pt x="228" y="335"/>
                  </a:cubicBezTo>
                  <a:cubicBezTo>
                    <a:pt x="228" y="383"/>
                    <a:pt x="228" y="430"/>
                    <a:pt x="228" y="478"/>
                  </a:cubicBezTo>
                  <a:cubicBezTo>
                    <a:pt x="214" y="478"/>
                    <a:pt x="200" y="478"/>
                    <a:pt x="186" y="478"/>
                  </a:cubicBezTo>
                  <a:cubicBezTo>
                    <a:pt x="186" y="422"/>
                    <a:pt x="186" y="367"/>
                    <a:pt x="186" y="311"/>
                  </a:cubicBezTo>
                  <a:cubicBezTo>
                    <a:pt x="194" y="280"/>
                    <a:pt x="209" y="258"/>
                    <a:pt x="240" y="257"/>
                  </a:cubicBezTo>
                  <a:cubicBezTo>
                    <a:pt x="265" y="257"/>
                    <a:pt x="289" y="257"/>
                    <a:pt x="314" y="257"/>
                  </a:cubicBezTo>
                  <a:cubicBezTo>
                    <a:pt x="314" y="251"/>
                    <a:pt x="314" y="245"/>
                    <a:pt x="314" y="239"/>
                  </a:cubicBezTo>
                  <a:cubicBezTo>
                    <a:pt x="279" y="239"/>
                    <a:pt x="245" y="239"/>
                    <a:pt x="210" y="239"/>
                  </a:cubicBezTo>
                  <a:cubicBezTo>
                    <a:pt x="175" y="250"/>
                    <a:pt x="173" y="277"/>
                    <a:pt x="172" y="305"/>
                  </a:cubicBezTo>
                  <a:cubicBezTo>
                    <a:pt x="172" y="362"/>
                    <a:pt x="172" y="420"/>
                    <a:pt x="172" y="477"/>
                  </a:cubicBezTo>
                  <a:cubicBezTo>
                    <a:pt x="157" y="477"/>
                    <a:pt x="144" y="477"/>
                    <a:pt x="129" y="477"/>
                  </a:cubicBezTo>
                  <a:cubicBezTo>
                    <a:pt x="129" y="419"/>
                    <a:pt x="129" y="361"/>
                    <a:pt x="129" y="303"/>
                  </a:cubicBezTo>
                  <a:cubicBezTo>
                    <a:pt x="145" y="234"/>
                    <a:pt x="183" y="187"/>
                    <a:pt x="239" y="195"/>
                  </a:cubicBezTo>
                  <a:close/>
                  <a:moveTo>
                    <a:pt x="2" y="162"/>
                  </a:moveTo>
                  <a:cubicBezTo>
                    <a:pt x="0" y="166"/>
                    <a:pt x="0" y="166"/>
                    <a:pt x="0" y="166"/>
                  </a:cubicBezTo>
                  <a:cubicBezTo>
                    <a:pt x="10" y="170"/>
                    <a:pt x="12" y="171"/>
                    <a:pt x="24" y="168"/>
                  </a:cubicBezTo>
                  <a:cubicBezTo>
                    <a:pt x="32" y="168"/>
                    <a:pt x="40" y="168"/>
                    <a:pt x="47" y="172"/>
                  </a:cubicBezTo>
                  <a:cubicBezTo>
                    <a:pt x="50" y="174"/>
                    <a:pt x="50" y="174"/>
                    <a:pt x="50" y="174"/>
                  </a:cubicBezTo>
                  <a:cubicBezTo>
                    <a:pt x="50" y="170"/>
                    <a:pt x="50" y="170"/>
                    <a:pt x="50" y="170"/>
                  </a:cubicBezTo>
                  <a:cubicBezTo>
                    <a:pt x="50" y="162"/>
                    <a:pt x="50" y="153"/>
                    <a:pt x="52" y="146"/>
                  </a:cubicBezTo>
                  <a:cubicBezTo>
                    <a:pt x="53" y="155"/>
                    <a:pt x="53" y="165"/>
                    <a:pt x="52" y="175"/>
                  </a:cubicBezTo>
                  <a:cubicBezTo>
                    <a:pt x="52" y="180"/>
                    <a:pt x="50" y="211"/>
                    <a:pt x="55" y="212"/>
                  </a:cubicBezTo>
                  <a:cubicBezTo>
                    <a:pt x="58" y="212"/>
                    <a:pt x="60" y="208"/>
                    <a:pt x="61" y="202"/>
                  </a:cubicBezTo>
                  <a:cubicBezTo>
                    <a:pt x="62" y="196"/>
                    <a:pt x="63" y="187"/>
                    <a:pt x="64" y="179"/>
                  </a:cubicBezTo>
                  <a:cubicBezTo>
                    <a:pt x="64" y="179"/>
                    <a:pt x="64" y="179"/>
                    <a:pt x="64" y="179"/>
                  </a:cubicBezTo>
                  <a:cubicBezTo>
                    <a:pt x="64" y="175"/>
                    <a:pt x="65" y="172"/>
                    <a:pt x="67" y="170"/>
                  </a:cubicBezTo>
                  <a:cubicBezTo>
                    <a:pt x="69" y="169"/>
                    <a:pt x="73" y="168"/>
                    <a:pt x="78" y="168"/>
                  </a:cubicBezTo>
                  <a:cubicBezTo>
                    <a:pt x="85" y="166"/>
                    <a:pt x="95" y="155"/>
                    <a:pt x="102" y="160"/>
                  </a:cubicBezTo>
                  <a:cubicBezTo>
                    <a:pt x="104" y="158"/>
                    <a:pt x="117" y="156"/>
                    <a:pt x="121" y="160"/>
                  </a:cubicBezTo>
                  <a:cubicBezTo>
                    <a:pt x="128" y="162"/>
                    <a:pt x="135" y="166"/>
                    <a:pt x="142" y="171"/>
                  </a:cubicBezTo>
                  <a:cubicBezTo>
                    <a:pt x="142" y="171"/>
                    <a:pt x="142" y="171"/>
                    <a:pt x="142" y="171"/>
                  </a:cubicBezTo>
                  <a:cubicBezTo>
                    <a:pt x="159" y="183"/>
                    <a:pt x="176" y="187"/>
                    <a:pt x="195" y="184"/>
                  </a:cubicBezTo>
                  <a:cubicBezTo>
                    <a:pt x="196" y="184"/>
                    <a:pt x="196" y="184"/>
                    <a:pt x="196" y="184"/>
                  </a:cubicBezTo>
                  <a:cubicBezTo>
                    <a:pt x="197" y="183"/>
                    <a:pt x="197" y="183"/>
                    <a:pt x="197" y="183"/>
                  </a:cubicBezTo>
                  <a:cubicBezTo>
                    <a:pt x="199" y="180"/>
                    <a:pt x="199" y="173"/>
                    <a:pt x="199" y="166"/>
                  </a:cubicBezTo>
                  <a:cubicBezTo>
                    <a:pt x="199" y="160"/>
                    <a:pt x="200" y="153"/>
                    <a:pt x="201" y="150"/>
                  </a:cubicBezTo>
                  <a:cubicBezTo>
                    <a:pt x="203" y="156"/>
                    <a:pt x="203" y="165"/>
                    <a:pt x="203" y="175"/>
                  </a:cubicBezTo>
                  <a:cubicBezTo>
                    <a:pt x="204" y="181"/>
                    <a:pt x="196" y="234"/>
                    <a:pt x="204" y="233"/>
                  </a:cubicBezTo>
                  <a:cubicBezTo>
                    <a:pt x="204" y="233"/>
                    <a:pt x="204" y="233"/>
                    <a:pt x="204" y="233"/>
                  </a:cubicBezTo>
                  <a:cubicBezTo>
                    <a:pt x="205" y="233"/>
                    <a:pt x="206" y="232"/>
                    <a:pt x="207" y="230"/>
                  </a:cubicBezTo>
                  <a:cubicBezTo>
                    <a:pt x="208" y="228"/>
                    <a:pt x="210" y="222"/>
                    <a:pt x="211" y="213"/>
                  </a:cubicBezTo>
                  <a:cubicBezTo>
                    <a:pt x="213" y="208"/>
                    <a:pt x="213" y="201"/>
                    <a:pt x="213" y="195"/>
                  </a:cubicBezTo>
                  <a:cubicBezTo>
                    <a:pt x="213" y="189"/>
                    <a:pt x="213" y="184"/>
                    <a:pt x="214" y="182"/>
                  </a:cubicBezTo>
                  <a:cubicBezTo>
                    <a:pt x="214" y="181"/>
                    <a:pt x="214" y="181"/>
                    <a:pt x="215" y="181"/>
                  </a:cubicBezTo>
                  <a:cubicBezTo>
                    <a:pt x="216" y="181"/>
                    <a:pt x="216" y="181"/>
                    <a:pt x="216" y="181"/>
                  </a:cubicBezTo>
                  <a:cubicBezTo>
                    <a:pt x="217" y="181"/>
                    <a:pt x="218" y="181"/>
                    <a:pt x="220" y="181"/>
                  </a:cubicBezTo>
                  <a:cubicBezTo>
                    <a:pt x="224" y="182"/>
                    <a:pt x="228" y="182"/>
                    <a:pt x="234" y="178"/>
                  </a:cubicBezTo>
                  <a:cubicBezTo>
                    <a:pt x="235" y="177"/>
                    <a:pt x="235" y="177"/>
                    <a:pt x="235" y="177"/>
                  </a:cubicBezTo>
                  <a:cubicBezTo>
                    <a:pt x="239" y="172"/>
                    <a:pt x="249" y="172"/>
                    <a:pt x="261" y="172"/>
                  </a:cubicBezTo>
                  <a:cubicBezTo>
                    <a:pt x="263" y="173"/>
                    <a:pt x="282" y="172"/>
                    <a:pt x="282" y="170"/>
                  </a:cubicBezTo>
                  <a:cubicBezTo>
                    <a:pt x="304" y="169"/>
                    <a:pt x="320" y="170"/>
                    <a:pt x="341" y="170"/>
                  </a:cubicBezTo>
                  <a:cubicBezTo>
                    <a:pt x="341" y="170"/>
                    <a:pt x="341" y="170"/>
                    <a:pt x="341" y="170"/>
                  </a:cubicBezTo>
                  <a:cubicBezTo>
                    <a:pt x="344" y="171"/>
                    <a:pt x="348" y="171"/>
                    <a:pt x="351" y="171"/>
                  </a:cubicBezTo>
                  <a:cubicBezTo>
                    <a:pt x="356" y="168"/>
                    <a:pt x="357" y="156"/>
                    <a:pt x="358" y="143"/>
                  </a:cubicBezTo>
                  <a:cubicBezTo>
                    <a:pt x="358" y="150"/>
                    <a:pt x="358" y="160"/>
                    <a:pt x="358" y="175"/>
                  </a:cubicBezTo>
                  <a:cubicBezTo>
                    <a:pt x="358" y="175"/>
                    <a:pt x="358" y="175"/>
                    <a:pt x="358" y="175"/>
                  </a:cubicBezTo>
                  <a:cubicBezTo>
                    <a:pt x="358" y="179"/>
                    <a:pt x="354" y="217"/>
                    <a:pt x="362" y="213"/>
                  </a:cubicBezTo>
                  <a:cubicBezTo>
                    <a:pt x="365" y="210"/>
                    <a:pt x="366" y="202"/>
                    <a:pt x="367" y="198"/>
                  </a:cubicBezTo>
                  <a:cubicBezTo>
                    <a:pt x="367" y="193"/>
                    <a:pt x="368" y="188"/>
                    <a:pt x="369" y="178"/>
                  </a:cubicBezTo>
                  <a:cubicBezTo>
                    <a:pt x="369" y="172"/>
                    <a:pt x="371" y="170"/>
                    <a:pt x="374" y="171"/>
                  </a:cubicBezTo>
                  <a:cubicBezTo>
                    <a:pt x="377" y="171"/>
                    <a:pt x="380" y="173"/>
                    <a:pt x="383" y="175"/>
                  </a:cubicBezTo>
                  <a:cubicBezTo>
                    <a:pt x="389" y="179"/>
                    <a:pt x="401" y="178"/>
                    <a:pt x="408" y="178"/>
                  </a:cubicBezTo>
                  <a:cubicBezTo>
                    <a:pt x="415" y="178"/>
                    <a:pt x="422" y="178"/>
                    <a:pt x="429" y="177"/>
                  </a:cubicBezTo>
                  <a:cubicBezTo>
                    <a:pt x="429" y="177"/>
                    <a:pt x="465" y="179"/>
                    <a:pt x="468" y="179"/>
                  </a:cubicBezTo>
                  <a:cubicBezTo>
                    <a:pt x="479" y="181"/>
                    <a:pt x="490" y="183"/>
                    <a:pt x="500" y="188"/>
                  </a:cubicBezTo>
                  <a:cubicBezTo>
                    <a:pt x="501" y="181"/>
                    <a:pt x="502" y="174"/>
                    <a:pt x="503" y="166"/>
                  </a:cubicBezTo>
                  <a:cubicBezTo>
                    <a:pt x="503" y="171"/>
                    <a:pt x="503" y="175"/>
                    <a:pt x="503" y="179"/>
                  </a:cubicBezTo>
                  <a:cubicBezTo>
                    <a:pt x="503" y="191"/>
                    <a:pt x="502" y="203"/>
                    <a:pt x="502" y="213"/>
                  </a:cubicBezTo>
                  <a:cubicBezTo>
                    <a:pt x="502" y="213"/>
                    <a:pt x="502" y="213"/>
                    <a:pt x="502" y="213"/>
                  </a:cubicBezTo>
                  <a:cubicBezTo>
                    <a:pt x="502" y="221"/>
                    <a:pt x="501" y="229"/>
                    <a:pt x="504" y="236"/>
                  </a:cubicBezTo>
                  <a:cubicBezTo>
                    <a:pt x="508" y="235"/>
                    <a:pt x="508" y="235"/>
                    <a:pt x="508" y="235"/>
                  </a:cubicBezTo>
                  <a:cubicBezTo>
                    <a:pt x="505" y="228"/>
                    <a:pt x="506" y="220"/>
                    <a:pt x="506" y="213"/>
                  </a:cubicBezTo>
                  <a:cubicBezTo>
                    <a:pt x="506" y="213"/>
                    <a:pt x="506" y="213"/>
                    <a:pt x="506" y="213"/>
                  </a:cubicBezTo>
                  <a:cubicBezTo>
                    <a:pt x="506" y="213"/>
                    <a:pt x="506" y="213"/>
                    <a:pt x="506" y="213"/>
                  </a:cubicBezTo>
                  <a:cubicBezTo>
                    <a:pt x="506" y="213"/>
                    <a:pt x="506" y="213"/>
                    <a:pt x="506" y="213"/>
                  </a:cubicBezTo>
                  <a:cubicBezTo>
                    <a:pt x="507" y="203"/>
                    <a:pt x="507" y="191"/>
                    <a:pt x="507" y="179"/>
                  </a:cubicBezTo>
                  <a:cubicBezTo>
                    <a:pt x="507" y="169"/>
                    <a:pt x="507" y="159"/>
                    <a:pt x="506" y="150"/>
                  </a:cubicBezTo>
                  <a:cubicBezTo>
                    <a:pt x="499" y="156"/>
                    <a:pt x="498" y="174"/>
                    <a:pt x="496" y="182"/>
                  </a:cubicBezTo>
                  <a:cubicBezTo>
                    <a:pt x="488" y="179"/>
                    <a:pt x="479" y="177"/>
                    <a:pt x="469" y="175"/>
                  </a:cubicBezTo>
                  <a:cubicBezTo>
                    <a:pt x="457" y="173"/>
                    <a:pt x="443" y="173"/>
                    <a:pt x="429" y="173"/>
                  </a:cubicBezTo>
                  <a:cubicBezTo>
                    <a:pt x="422" y="174"/>
                    <a:pt x="415" y="174"/>
                    <a:pt x="408" y="174"/>
                  </a:cubicBezTo>
                  <a:cubicBezTo>
                    <a:pt x="403" y="174"/>
                    <a:pt x="389" y="175"/>
                    <a:pt x="385" y="172"/>
                  </a:cubicBezTo>
                  <a:cubicBezTo>
                    <a:pt x="382" y="170"/>
                    <a:pt x="378" y="167"/>
                    <a:pt x="375" y="167"/>
                  </a:cubicBezTo>
                  <a:cubicBezTo>
                    <a:pt x="370" y="166"/>
                    <a:pt x="366" y="168"/>
                    <a:pt x="364" y="177"/>
                  </a:cubicBezTo>
                  <a:cubicBezTo>
                    <a:pt x="364" y="177"/>
                    <a:pt x="364" y="177"/>
                    <a:pt x="364" y="177"/>
                  </a:cubicBezTo>
                  <a:cubicBezTo>
                    <a:pt x="364" y="187"/>
                    <a:pt x="363" y="193"/>
                    <a:pt x="362" y="197"/>
                  </a:cubicBezTo>
                  <a:cubicBezTo>
                    <a:pt x="362" y="200"/>
                    <a:pt x="362" y="202"/>
                    <a:pt x="361" y="204"/>
                  </a:cubicBezTo>
                  <a:cubicBezTo>
                    <a:pt x="361" y="202"/>
                    <a:pt x="361" y="198"/>
                    <a:pt x="361" y="195"/>
                  </a:cubicBezTo>
                  <a:cubicBezTo>
                    <a:pt x="362" y="189"/>
                    <a:pt x="362" y="182"/>
                    <a:pt x="362" y="175"/>
                  </a:cubicBezTo>
                  <a:cubicBezTo>
                    <a:pt x="362" y="175"/>
                    <a:pt x="362" y="175"/>
                    <a:pt x="362" y="175"/>
                  </a:cubicBezTo>
                  <a:cubicBezTo>
                    <a:pt x="362" y="134"/>
                    <a:pt x="361" y="125"/>
                    <a:pt x="359" y="125"/>
                  </a:cubicBezTo>
                  <a:cubicBezTo>
                    <a:pt x="352" y="125"/>
                    <a:pt x="355" y="161"/>
                    <a:pt x="349" y="167"/>
                  </a:cubicBezTo>
                  <a:cubicBezTo>
                    <a:pt x="347" y="167"/>
                    <a:pt x="344" y="167"/>
                    <a:pt x="342" y="166"/>
                  </a:cubicBezTo>
                  <a:cubicBezTo>
                    <a:pt x="342" y="166"/>
                    <a:pt x="342" y="166"/>
                    <a:pt x="342" y="166"/>
                  </a:cubicBezTo>
                  <a:cubicBezTo>
                    <a:pt x="342" y="166"/>
                    <a:pt x="342" y="166"/>
                    <a:pt x="342" y="166"/>
                  </a:cubicBezTo>
                  <a:cubicBezTo>
                    <a:pt x="342" y="166"/>
                    <a:pt x="342" y="166"/>
                    <a:pt x="342" y="166"/>
                  </a:cubicBezTo>
                  <a:cubicBezTo>
                    <a:pt x="316" y="165"/>
                    <a:pt x="313" y="163"/>
                    <a:pt x="282" y="166"/>
                  </a:cubicBezTo>
                  <a:cubicBezTo>
                    <a:pt x="281" y="168"/>
                    <a:pt x="262" y="169"/>
                    <a:pt x="261" y="168"/>
                  </a:cubicBezTo>
                  <a:cubicBezTo>
                    <a:pt x="249" y="168"/>
                    <a:pt x="237" y="168"/>
                    <a:pt x="232" y="174"/>
                  </a:cubicBezTo>
                  <a:cubicBezTo>
                    <a:pt x="227" y="178"/>
                    <a:pt x="224" y="178"/>
                    <a:pt x="220" y="177"/>
                  </a:cubicBezTo>
                  <a:cubicBezTo>
                    <a:pt x="219" y="177"/>
                    <a:pt x="217" y="177"/>
                    <a:pt x="216" y="177"/>
                  </a:cubicBezTo>
                  <a:cubicBezTo>
                    <a:pt x="213" y="176"/>
                    <a:pt x="211" y="178"/>
                    <a:pt x="210" y="181"/>
                  </a:cubicBezTo>
                  <a:cubicBezTo>
                    <a:pt x="209" y="184"/>
                    <a:pt x="209" y="189"/>
                    <a:pt x="209" y="195"/>
                  </a:cubicBezTo>
                  <a:cubicBezTo>
                    <a:pt x="209" y="201"/>
                    <a:pt x="209" y="208"/>
                    <a:pt x="208" y="212"/>
                  </a:cubicBezTo>
                  <a:cubicBezTo>
                    <a:pt x="207" y="212"/>
                    <a:pt x="207" y="212"/>
                    <a:pt x="207" y="212"/>
                  </a:cubicBezTo>
                  <a:cubicBezTo>
                    <a:pt x="206" y="219"/>
                    <a:pt x="205" y="223"/>
                    <a:pt x="204" y="226"/>
                  </a:cubicBezTo>
                  <a:cubicBezTo>
                    <a:pt x="203" y="210"/>
                    <a:pt x="207" y="192"/>
                    <a:pt x="207" y="175"/>
                  </a:cubicBezTo>
                  <a:cubicBezTo>
                    <a:pt x="207" y="165"/>
                    <a:pt x="207" y="153"/>
                    <a:pt x="202" y="142"/>
                  </a:cubicBezTo>
                  <a:cubicBezTo>
                    <a:pt x="196" y="146"/>
                    <a:pt x="196" y="158"/>
                    <a:pt x="195" y="166"/>
                  </a:cubicBezTo>
                  <a:cubicBezTo>
                    <a:pt x="195" y="171"/>
                    <a:pt x="195" y="177"/>
                    <a:pt x="194" y="180"/>
                  </a:cubicBezTo>
                  <a:cubicBezTo>
                    <a:pt x="176" y="183"/>
                    <a:pt x="160" y="179"/>
                    <a:pt x="144" y="168"/>
                  </a:cubicBezTo>
                  <a:cubicBezTo>
                    <a:pt x="137" y="163"/>
                    <a:pt x="130" y="158"/>
                    <a:pt x="122" y="156"/>
                  </a:cubicBezTo>
                  <a:cubicBezTo>
                    <a:pt x="114" y="152"/>
                    <a:pt x="108" y="153"/>
                    <a:pt x="103" y="156"/>
                  </a:cubicBezTo>
                  <a:cubicBezTo>
                    <a:pt x="95" y="152"/>
                    <a:pt x="84" y="159"/>
                    <a:pt x="78" y="164"/>
                  </a:cubicBezTo>
                  <a:cubicBezTo>
                    <a:pt x="72" y="164"/>
                    <a:pt x="67" y="165"/>
                    <a:pt x="64" y="167"/>
                  </a:cubicBezTo>
                  <a:cubicBezTo>
                    <a:pt x="61" y="170"/>
                    <a:pt x="60" y="173"/>
                    <a:pt x="60" y="179"/>
                  </a:cubicBezTo>
                  <a:cubicBezTo>
                    <a:pt x="59" y="187"/>
                    <a:pt x="58" y="195"/>
                    <a:pt x="57" y="201"/>
                  </a:cubicBezTo>
                  <a:cubicBezTo>
                    <a:pt x="57" y="202"/>
                    <a:pt x="57" y="203"/>
                    <a:pt x="56" y="203"/>
                  </a:cubicBezTo>
                  <a:cubicBezTo>
                    <a:pt x="56" y="194"/>
                    <a:pt x="56" y="185"/>
                    <a:pt x="56" y="175"/>
                  </a:cubicBezTo>
                  <a:cubicBezTo>
                    <a:pt x="57" y="161"/>
                    <a:pt x="57" y="148"/>
                    <a:pt x="54" y="137"/>
                  </a:cubicBezTo>
                  <a:cubicBezTo>
                    <a:pt x="50" y="138"/>
                    <a:pt x="51" y="140"/>
                    <a:pt x="48" y="146"/>
                  </a:cubicBezTo>
                  <a:cubicBezTo>
                    <a:pt x="47" y="151"/>
                    <a:pt x="46" y="158"/>
                    <a:pt x="46" y="167"/>
                  </a:cubicBezTo>
                  <a:cubicBezTo>
                    <a:pt x="39" y="164"/>
                    <a:pt x="32" y="164"/>
                    <a:pt x="24" y="164"/>
                  </a:cubicBezTo>
                  <a:cubicBezTo>
                    <a:pt x="13" y="165"/>
                    <a:pt x="12" y="166"/>
                    <a:pt x="2" y="162"/>
                  </a:cubicBezTo>
                  <a:close/>
                  <a:moveTo>
                    <a:pt x="25" y="80"/>
                  </a:moveTo>
                  <a:cubicBezTo>
                    <a:pt x="23" y="83"/>
                    <a:pt x="23" y="83"/>
                    <a:pt x="23" y="83"/>
                  </a:cubicBezTo>
                  <a:cubicBezTo>
                    <a:pt x="27" y="85"/>
                    <a:pt x="31" y="86"/>
                    <a:pt x="36" y="86"/>
                  </a:cubicBezTo>
                  <a:cubicBezTo>
                    <a:pt x="40" y="86"/>
                    <a:pt x="45" y="85"/>
                    <a:pt x="49" y="83"/>
                  </a:cubicBezTo>
                  <a:cubicBezTo>
                    <a:pt x="50" y="82"/>
                    <a:pt x="50" y="82"/>
                    <a:pt x="50" y="82"/>
                  </a:cubicBezTo>
                  <a:cubicBezTo>
                    <a:pt x="50" y="81"/>
                    <a:pt x="50" y="81"/>
                    <a:pt x="50" y="81"/>
                  </a:cubicBezTo>
                  <a:cubicBezTo>
                    <a:pt x="52" y="73"/>
                    <a:pt x="51" y="69"/>
                    <a:pt x="51" y="69"/>
                  </a:cubicBezTo>
                  <a:cubicBezTo>
                    <a:pt x="51" y="69"/>
                    <a:pt x="51" y="69"/>
                    <a:pt x="51" y="69"/>
                  </a:cubicBezTo>
                  <a:cubicBezTo>
                    <a:pt x="52" y="70"/>
                    <a:pt x="51" y="71"/>
                    <a:pt x="52" y="74"/>
                  </a:cubicBezTo>
                  <a:cubicBezTo>
                    <a:pt x="52" y="76"/>
                    <a:pt x="53" y="78"/>
                    <a:pt x="53" y="81"/>
                  </a:cubicBezTo>
                  <a:cubicBezTo>
                    <a:pt x="52" y="98"/>
                    <a:pt x="52" y="106"/>
                    <a:pt x="53" y="108"/>
                  </a:cubicBezTo>
                  <a:cubicBezTo>
                    <a:pt x="56" y="113"/>
                    <a:pt x="59" y="108"/>
                    <a:pt x="62" y="97"/>
                  </a:cubicBezTo>
                  <a:cubicBezTo>
                    <a:pt x="62" y="97"/>
                    <a:pt x="62" y="97"/>
                    <a:pt x="62" y="97"/>
                  </a:cubicBezTo>
                  <a:cubicBezTo>
                    <a:pt x="63" y="91"/>
                    <a:pt x="65" y="88"/>
                    <a:pt x="67" y="87"/>
                  </a:cubicBezTo>
                  <a:cubicBezTo>
                    <a:pt x="70" y="85"/>
                    <a:pt x="73" y="84"/>
                    <a:pt x="77" y="84"/>
                  </a:cubicBezTo>
                  <a:cubicBezTo>
                    <a:pt x="79" y="85"/>
                    <a:pt x="79" y="85"/>
                    <a:pt x="80" y="85"/>
                  </a:cubicBezTo>
                  <a:cubicBezTo>
                    <a:pt x="82" y="86"/>
                    <a:pt x="84" y="87"/>
                    <a:pt x="91" y="90"/>
                  </a:cubicBezTo>
                  <a:cubicBezTo>
                    <a:pt x="93" y="93"/>
                    <a:pt x="95" y="95"/>
                    <a:pt x="97" y="96"/>
                  </a:cubicBezTo>
                  <a:cubicBezTo>
                    <a:pt x="99" y="96"/>
                    <a:pt x="100" y="97"/>
                    <a:pt x="102" y="97"/>
                  </a:cubicBezTo>
                  <a:cubicBezTo>
                    <a:pt x="103" y="96"/>
                    <a:pt x="104" y="96"/>
                    <a:pt x="105" y="95"/>
                  </a:cubicBezTo>
                  <a:cubicBezTo>
                    <a:pt x="105" y="95"/>
                    <a:pt x="105" y="95"/>
                    <a:pt x="105" y="95"/>
                  </a:cubicBezTo>
                  <a:cubicBezTo>
                    <a:pt x="107" y="94"/>
                    <a:pt x="109" y="93"/>
                    <a:pt x="109" y="91"/>
                  </a:cubicBezTo>
                  <a:cubicBezTo>
                    <a:pt x="109" y="90"/>
                    <a:pt x="109" y="90"/>
                    <a:pt x="109" y="90"/>
                  </a:cubicBezTo>
                  <a:cubicBezTo>
                    <a:pt x="109" y="86"/>
                    <a:pt x="113" y="85"/>
                    <a:pt x="117" y="85"/>
                  </a:cubicBezTo>
                  <a:cubicBezTo>
                    <a:pt x="119" y="85"/>
                    <a:pt x="122" y="85"/>
                    <a:pt x="124" y="85"/>
                  </a:cubicBezTo>
                  <a:cubicBezTo>
                    <a:pt x="124" y="85"/>
                    <a:pt x="124" y="85"/>
                    <a:pt x="124" y="85"/>
                  </a:cubicBezTo>
                  <a:cubicBezTo>
                    <a:pt x="124" y="85"/>
                    <a:pt x="124" y="85"/>
                    <a:pt x="124" y="85"/>
                  </a:cubicBezTo>
                  <a:cubicBezTo>
                    <a:pt x="124" y="85"/>
                    <a:pt x="124" y="85"/>
                    <a:pt x="124" y="85"/>
                  </a:cubicBezTo>
                  <a:cubicBezTo>
                    <a:pt x="124" y="86"/>
                    <a:pt x="125" y="86"/>
                    <a:pt x="125" y="86"/>
                  </a:cubicBezTo>
                  <a:cubicBezTo>
                    <a:pt x="125" y="86"/>
                    <a:pt x="125" y="86"/>
                    <a:pt x="125" y="86"/>
                  </a:cubicBezTo>
                  <a:cubicBezTo>
                    <a:pt x="191" y="87"/>
                    <a:pt x="194" y="83"/>
                    <a:pt x="197" y="80"/>
                  </a:cubicBezTo>
                  <a:cubicBezTo>
                    <a:pt x="197" y="79"/>
                    <a:pt x="198" y="78"/>
                    <a:pt x="199" y="78"/>
                  </a:cubicBezTo>
                  <a:cubicBezTo>
                    <a:pt x="199" y="78"/>
                    <a:pt x="199" y="78"/>
                    <a:pt x="199" y="78"/>
                  </a:cubicBezTo>
                  <a:cubicBezTo>
                    <a:pt x="199" y="77"/>
                    <a:pt x="199" y="77"/>
                    <a:pt x="199" y="77"/>
                  </a:cubicBezTo>
                  <a:cubicBezTo>
                    <a:pt x="200" y="71"/>
                    <a:pt x="201" y="70"/>
                    <a:pt x="202" y="74"/>
                  </a:cubicBezTo>
                  <a:cubicBezTo>
                    <a:pt x="201" y="88"/>
                    <a:pt x="200" y="100"/>
                    <a:pt x="201" y="104"/>
                  </a:cubicBezTo>
                  <a:cubicBezTo>
                    <a:pt x="202" y="113"/>
                    <a:pt x="205" y="111"/>
                    <a:pt x="211" y="94"/>
                  </a:cubicBezTo>
                  <a:cubicBezTo>
                    <a:pt x="211" y="93"/>
                    <a:pt x="211" y="93"/>
                    <a:pt x="211" y="93"/>
                  </a:cubicBezTo>
                  <a:cubicBezTo>
                    <a:pt x="211" y="86"/>
                    <a:pt x="215" y="84"/>
                    <a:pt x="221" y="84"/>
                  </a:cubicBezTo>
                  <a:cubicBezTo>
                    <a:pt x="224" y="84"/>
                    <a:pt x="228" y="84"/>
                    <a:pt x="231" y="84"/>
                  </a:cubicBezTo>
                  <a:cubicBezTo>
                    <a:pt x="233" y="85"/>
                    <a:pt x="236" y="85"/>
                    <a:pt x="238" y="85"/>
                  </a:cubicBezTo>
                  <a:cubicBezTo>
                    <a:pt x="240" y="90"/>
                    <a:pt x="243" y="93"/>
                    <a:pt x="246" y="93"/>
                  </a:cubicBezTo>
                  <a:cubicBezTo>
                    <a:pt x="249" y="93"/>
                    <a:pt x="252" y="91"/>
                    <a:pt x="256" y="86"/>
                  </a:cubicBezTo>
                  <a:cubicBezTo>
                    <a:pt x="268" y="80"/>
                    <a:pt x="287" y="82"/>
                    <a:pt x="306" y="84"/>
                  </a:cubicBezTo>
                  <a:cubicBezTo>
                    <a:pt x="323" y="85"/>
                    <a:pt x="340" y="87"/>
                    <a:pt x="351" y="83"/>
                  </a:cubicBezTo>
                  <a:cubicBezTo>
                    <a:pt x="352" y="82"/>
                    <a:pt x="352" y="82"/>
                    <a:pt x="352" y="82"/>
                  </a:cubicBezTo>
                  <a:cubicBezTo>
                    <a:pt x="352" y="82"/>
                    <a:pt x="352" y="82"/>
                    <a:pt x="352" y="82"/>
                  </a:cubicBezTo>
                  <a:cubicBezTo>
                    <a:pt x="354" y="78"/>
                    <a:pt x="355" y="74"/>
                    <a:pt x="356" y="71"/>
                  </a:cubicBezTo>
                  <a:cubicBezTo>
                    <a:pt x="356" y="85"/>
                    <a:pt x="356" y="96"/>
                    <a:pt x="357" y="101"/>
                  </a:cubicBezTo>
                  <a:cubicBezTo>
                    <a:pt x="357" y="104"/>
                    <a:pt x="358" y="105"/>
                    <a:pt x="359" y="106"/>
                  </a:cubicBezTo>
                  <a:cubicBezTo>
                    <a:pt x="360" y="108"/>
                    <a:pt x="362" y="107"/>
                    <a:pt x="363" y="105"/>
                  </a:cubicBezTo>
                  <a:cubicBezTo>
                    <a:pt x="364" y="104"/>
                    <a:pt x="366" y="100"/>
                    <a:pt x="367" y="94"/>
                  </a:cubicBezTo>
                  <a:cubicBezTo>
                    <a:pt x="367" y="94"/>
                    <a:pt x="367" y="94"/>
                    <a:pt x="367" y="94"/>
                  </a:cubicBezTo>
                  <a:cubicBezTo>
                    <a:pt x="368" y="84"/>
                    <a:pt x="373" y="83"/>
                    <a:pt x="379" y="83"/>
                  </a:cubicBezTo>
                  <a:cubicBezTo>
                    <a:pt x="381" y="83"/>
                    <a:pt x="383" y="84"/>
                    <a:pt x="385" y="84"/>
                  </a:cubicBezTo>
                  <a:cubicBezTo>
                    <a:pt x="388" y="85"/>
                    <a:pt x="391" y="85"/>
                    <a:pt x="394" y="85"/>
                  </a:cubicBezTo>
                  <a:cubicBezTo>
                    <a:pt x="397" y="90"/>
                    <a:pt x="400" y="93"/>
                    <a:pt x="404" y="93"/>
                  </a:cubicBezTo>
                  <a:cubicBezTo>
                    <a:pt x="408" y="94"/>
                    <a:pt x="412" y="91"/>
                    <a:pt x="416" y="86"/>
                  </a:cubicBezTo>
                  <a:cubicBezTo>
                    <a:pt x="417" y="85"/>
                    <a:pt x="417" y="85"/>
                    <a:pt x="417" y="85"/>
                  </a:cubicBezTo>
                  <a:cubicBezTo>
                    <a:pt x="416" y="84"/>
                    <a:pt x="416" y="84"/>
                    <a:pt x="416" y="84"/>
                  </a:cubicBezTo>
                  <a:cubicBezTo>
                    <a:pt x="416" y="84"/>
                    <a:pt x="416" y="85"/>
                    <a:pt x="417" y="84"/>
                  </a:cubicBezTo>
                  <a:cubicBezTo>
                    <a:pt x="422" y="82"/>
                    <a:pt x="442" y="83"/>
                    <a:pt x="464" y="83"/>
                  </a:cubicBezTo>
                  <a:cubicBezTo>
                    <a:pt x="476" y="84"/>
                    <a:pt x="488" y="84"/>
                    <a:pt x="498" y="84"/>
                  </a:cubicBezTo>
                  <a:cubicBezTo>
                    <a:pt x="500" y="84"/>
                    <a:pt x="500" y="84"/>
                    <a:pt x="500" y="84"/>
                  </a:cubicBezTo>
                  <a:cubicBezTo>
                    <a:pt x="500" y="82"/>
                    <a:pt x="500" y="82"/>
                    <a:pt x="500" y="82"/>
                  </a:cubicBezTo>
                  <a:cubicBezTo>
                    <a:pt x="501" y="69"/>
                    <a:pt x="501" y="64"/>
                    <a:pt x="501" y="64"/>
                  </a:cubicBezTo>
                  <a:cubicBezTo>
                    <a:pt x="502" y="64"/>
                    <a:pt x="501" y="70"/>
                    <a:pt x="502" y="75"/>
                  </a:cubicBezTo>
                  <a:cubicBezTo>
                    <a:pt x="502" y="77"/>
                    <a:pt x="502" y="80"/>
                    <a:pt x="503" y="82"/>
                  </a:cubicBezTo>
                  <a:cubicBezTo>
                    <a:pt x="502" y="96"/>
                    <a:pt x="502" y="104"/>
                    <a:pt x="504" y="106"/>
                  </a:cubicBezTo>
                  <a:cubicBezTo>
                    <a:pt x="507" y="108"/>
                    <a:pt x="510" y="102"/>
                    <a:pt x="513" y="88"/>
                  </a:cubicBezTo>
                  <a:cubicBezTo>
                    <a:pt x="510" y="87"/>
                    <a:pt x="510" y="87"/>
                    <a:pt x="510" y="87"/>
                  </a:cubicBezTo>
                  <a:cubicBezTo>
                    <a:pt x="507" y="98"/>
                    <a:pt x="506" y="103"/>
                    <a:pt x="506" y="103"/>
                  </a:cubicBezTo>
                  <a:cubicBezTo>
                    <a:pt x="505" y="102"/>
                    <a:pt x="505" y="95"/>
                    <a:pt x="506" y="82"/>
                  </a:cubicBezTo>
                  <a:cubicBezTo>
                    <a:pt x="506" y="82"/>
                    <a:pt x="506" y="82"/>
                    <a:pt x="506" y="82"/>
                  </a:cubicBezTo>
                  <a:cubicBezTo>
                    <a:pt x="506" y="80"/>
                    <a:pt x="505" y="77"/>
                    <a:pt x="505" y="75"/>
                  </a:cubicBezTo>
                  <a:cubicBezTo>
                    <a:pt x="505" y="68"/>
                    <a:pt x="504" y="61"/>
                    <a:pt x="502" y="61"/>
                  </a:cubicBezTo>
                  <a:cubicBezTo>
                    <a:pt x="500" y="61"/>
                    <a:pt x="498" y="66"/>
                    <a:pt x="497" y="81"/>
                  </a:cubicBezTo>
                  <a:cubicBezTo>
                    <a:pt x="487" y="81"/>
                    <a:pt x="475" y="80"/>
                    <a:pt x="464" y="80"/>
                  </a:cubicBezTo>
                  <a:cubicBezTo>
                    <a:pt x="442" y="79"/>
                    <a:pt x="421" y="79"/>
                    <a:pt x="415" y="81"/>
                  </a:cubicBezTo>
                  <a:cubicBezTo>
                    <a:pt x="414" y="82"/>
                    <a:pt x="413" y="83"/>
                    <a:pt x="413" y="85"/>
                  </a:cubicBezTo>
                  <a:cubicBezTo>
                    <a:pt x="410" y="88"/>
                    <a:pt x="407" y="90"/>
                    <a:pt x="404" y="90"/>
                  </a:cubicBezTo>
                  <a:cubicBezTo>
                    <a:pt x="401" y="90"/>
                    <a:pt x="399" y="87"/>
                    <a:pt x="396" y="83"/>
                  </a:cubicBezTo>
                  <a:cubicBezTo>
                    <a:pt x="396" y="82"/>
                    <a:pt x="396" y="82"/>
                    <a:pt x="396" y="82"/>
                  </a:cubicBezTo>
                  <a:cubicBezTo>
                    <a:pt x="395" y="82"/>
                    <a:pt x="395" y="82"/>
                    <a:pt x="395" y="82"/>
                  </a:cubicBezTo>
                  <a:cubicBezTo>
                    <a:pt x="392" y="82"/>
                    <a:pt x="389" y="81"/>
                    <a:pt x="386" y="81"/>
                  </a:cubicBezTo>
                  <a:cubicBezTo>
                    <a:pt x="383" y="80"/>
                    <a:pt x="381" y="80"/>
                    <a:pt x="379" y="80"/>
                  </a:cubicBezTo>
                  <a:cubicBezTo>
                    <a:pt x="371" y="79"/>
                    <a:pt x="365" y="81"/>
                    <a:pt x="364" y="94"/>
                  </a:cubicBezTo>
                  <a:cubicBezTo>
                    <a:pt x="363" y="99"/>
                    <a:pt x="362" y="102"/>
                    <a:pt x="361" y="103"/>
                  </a:cubicBezTo>
                  <a:cubicBezTo>
                    <a:pt x="361" y="103"/>
                    <a:pt x="360" y="102"/>
                    <a:pt x="360" y="101"/>
                  </a:cubicBezTo>
                  <a:cubicBezTo>
                    <a:pt x="359" y="95"/>
                    <a:pt x="359" y="82"/>
                    <a:pt x="359" y="66"/>
                  </a:cubicBezTo>
                  <a:cubicBezTo>
                    <a:pt x="359" y="66"/>
                    <a:pt x="359" y="66"/>
                    <a:pt x="359" y="66"/>
                  </a:cubicBezTo>
                  <a:cubicBezTo>
                    <a:pt x="360" y="61"/>
                    <a:pt x="359" y="59"/>
                    <a:pt x="358" y="59"/>
                  </a:cubicBezTo>
                  <a:cubicBezTo>
                    <a:pt x="358" y="59"/>
                    <a:pt x="358" y="59"/>
                    <a:pt x="358" y="59"/>
                  </a:cubicBezTo>
                  <a:cubicBezTo>
                    <a:pt x="358" y="59"/>
                    <a:pt x="358" y="59"/>
                    <a:pt x="358" y="59"/>
                  </a:cubicBezTo>
                  <a:cubicBezTo>
                    <a:pt x="358" y="59"/>
                    <a:pt x="358" y="59"/>
                    <a:pt x="358" y="59"/>
                  </a:cubicBezTo>
                  <a:cubicBezTo>
                    <a:pt x="356" y="59"/>
                    <a:pt x="355" y="62"/>
                    <a:pt x="354" y="67"/>
                  </a:cubicBezTo>
                  <a:cubicBezTo>
                    <a:pt x="354" y="67"/>
                    <a:pt x="354" y="67"/>
                    <a:pt x="354" y="67"/>
                  </a:cubicBezTo>
                  <a:cubicBezTo>
                    <a:pt x="353" y="71"/>
                    <a:pt x="351" y="76"/>
                    <a:pt x="349" y="80"/>
                  </a:cubicBezTo>
                  <a:cubicBezTo>
                    <a:pt x="339" y="83"/>
                    <a:pt x="323" y="82"/>
                    <a:pt x="307" y="80"/>
                  </a:cubicBezTo>
                  <a:cubicBezTo>
                    <a:pt x="287" y="79"/>
                    <a:pt x="267" y="77"/>
                    <a:pt x="254" y="84"/>
                  </a:cubicBezTo>
                  <a:cubicBezTo>
                    <a:pt x="253" y="84"/>
                    <a:pt x="253" y="84"/>
                    <a:pt x="253" y="84"/>
                  </a:cubicBezTo>
                  <a:cubicBezTo>
                    <a:pt x="250" y="88"/>
                    <a:pt x="248" y="90"/>
                    <a:pt x="246" y="90"/>
                  </a:cubicBezTo>
                  <a:cubicBezTo>
                    <a:pt x="244" y="90"/>
                    <a:pt x="242" y="87"/>
                    <a:pt x="241" y="83"/>
                  </a:cubicBezTo>
                  <a:cubicBezTo>
                    <a:pt x="240" y="82"/>
                    <a:pt x="240" y="82"/>
                    <a:pt x="240" y="82"/>
                  </a:cubicBezTo>
                  <a:cubicBezTo>
                    <a:pt x="239" y="82"/>
                    <a:pt x="239" y="82"/>
                    <a:pt x="239" y="82"/>
                  </a:cubicBezTo>
                  <a:cubicBezTo>
                    <a:pt x="237" y="82"/>
                    <a:pt x="234" y="81"/>
                    <a:pt x="232" y="81"/>
                  </a:cubicBezTo>
                  <a:cubicBezTo>
                    <a:pt x="228" y="81"/>
                    <a:pt x="224" y="80"/>
                    <a:pt x="221" y="80"/>
                  </a:cubicBezTo>
                  <a:cubicBezTo>
                    <a:pt x="213" y="81"/>
                    <a:pt x="207" y="83"/>
                    <a:pt x="208" y="93"/>
                  </a:cubicBezTo>
                  <a:cubicBezTo>
                    <a:pt x="205" y="101"/>
                    <a:pt x="204" y="104"/>
                    <a:pt x="204" y="104"/>
                  </a:cubicBezTo>
                  <a:cubicBezTo>
                    <a:pt x="203" y="99"/>
                    <a:pt x="204" y="88"/>
                    <a:pt x="205" y="74"/>
                  </a:cubicBezTo>
                  <a:cubicBezTo>
                    <a:pt x="205" y="74"/>
                    <a:pt x="205" y="74"/>
                    <a:pt x="205" y="74"/>
                  </a:cubicBezTo>
                  <a:cubicBezTo>
                    <a:pt x="203" y="58"/>
                    <a:pt x="200" y="58"/>
                    <a:pt x="196" y="76"/>
                  </a:cubicBezTo>
                  <a:cubicBezTo>
                    <a:pt x="195" y="76"/>
                    <a:pt x="195" y="77"/>
                    <a:pt x="194" y="78"/>
                  </a:cubicBezTo>
                  <a:cubicBezTo>
                    <a:pt x="193" y="81"/>
                    <a:pt x="192" y="84"/>
                    <a:pt x="126" y="82"/>
                  </a:cubicBezTo>
                  <a:cubicBezTo>
                    <a:pt x="126" y="82"/>
                    <a:pt x="126" y="82"/>
                    <a:pt x="126" y="82"/>
                  </a:cubicBezTo>
                  <a:cubicBezTo>
                    <a:pt x="126" y="82"/>
                    <a:pt x="126" y="82"/>
                    <a:pt x="126" y="82"/>
                  </a:cubicBezTo>
                  <a:cubicBezTo>
                    <a:pt x="125" y="82"/>
                    <a:pt x="125" y="82"/>
                    <a:pt x="124" y="82"/>
                  </a:cubicBezTo>
                  <a:cubicBezTo>
                    <a:pt x="124" y="82"/>
                    <a:pt x="124" y="82"/>
                    <a:pt x="124" y="82"/>
                  </a:cubicBezTo>
                  <a:cubicBezTo>
                    <a:pt x="122" y="82"/>
                    <a:pt x="120" y="82"/>
                    <a:pt x="117" y="82"/>
                  </a:cubicBezTo>
                  <a:cubicBezTo>
                    <a:pt x="111" y="82"/>
                    <a:pt x="106" y="83"/>
                    <a:pt x="106" y="90"/>
                  </a:cubicBezTo>
                  <a:cubicBezTo>
                    <a:pt x="106" y="91"/>
                    <a:pt x="105" y="92"/>
                    <a:pt x="104" y="93"/>
                  </a:cubicBezTo>
                  <a:cubicBezTo>
                    <a:pt x="104" y="93"/>
                    <a:pt x="104" y="93"/>
                    <a:pt x="104" y="93"/>
                  </a:cubicBezTo>
                  <a:cubicBezTo>
                    <a:pt x="103" y="93"/>
                    <a:pt x="102" y="93"/>
                    <a:pt x="101" y="93"/>
                  </a:cubicBezTo>
                  <a:cubicBezTo>
                    <a:pt x="101" y="93"/>
                    <a:pt x="100" y="93"/>
                    <a:pt x="99" y="93"/>
                  </a:cubicBezTo>
                  <a:cubicBezTo>
                    <a:pt x="97" y="92"/>
                    <a:pt x="95" y="91"/>
                    <a:pt x="93" y="88"/>
                  </a:cubicBezTo>
                  <a:cubicBezTo>
                    <a:pt x="93" y="87"/>
                    <a:pt x="93" y="87"/>
                    <a:pt x="93" y="87"/>
                  </a:cubicBezTo>
                  <a:cubicBezTo>
                    <a:pt x="85" y="84"/>
                    <a:pt x="83" y="83"/>
                    <a:pt x="82" y="82"/>
                  </a:cubicBezTo>
                  <a:cubicBezTo>
                    <a:pt x="80" y="82"/>
                    <a:pt x="80" y="82"/>
                    <a:pt x="78" y="81"/>
                  </a:cubicBezTo>
                  <a:cubicBezTo>
                    <a:pt x="77" y="81"/>
                    <a:pt x="77" y="81"/>
                    <a:pt x="77" y="81"/>
                  </a:cubicBezTo>
                  <a:cubicBezTo>
                    <a:pt x="73" y="81"/>
                    <a:pt x="69" y="82"/>
                    <a:pt x="65" y="84"/>
                  </a:cubicBezTo>
                  <a:cubicBezTo>
                    <a:pt x="62" y="86"/>
                    <a:pt x="59" y="90"/>
                    <a:pt x="59" y="96"/>
                  </a:cubicBezTo>
                  <a:cubicBezTo>
                    <a:pt x="57" y="102"/>
                    <a:pt x="56" y="108"/>
                    <a:pt x="56" y="107"/>
                  </a:cubicBezTo>
                  <a:cubicBezTo>
                    <a:pt x="55" y="105"/>
                    <a:pt x="55" y="97"/>
                    <a:pt x="57" y="81"/>
                  </a:cubicBezTo>
                  <a:cubicBezTo>
                    <a:pt x="57" y="81"/>
                    <a:pt x="57" y="81"/>
                    <a:pt x="57" y="81"/>
                  </a:cubicBezTo>
                  <a:cubicBezTo>
                    <a:pt x="56" y="78"/>
                    <a:pt x="56" y="76"/>
                    <a:pt x="55" y="74"/>
                  </a:cubicBezTo>
                  <a:cubicBezTo>
                    <a:pt x="54" y="69"/>
                    <a:pt x="54" y="66"/>
                    <a:pt x="52" y="66"/>
                  </a:cubicBezTo>
                  <a:cubicBezTo>
                    <a:pt x="52" y="66"/>
                    <a:pt x="52" y="66"/>
                    <a:pt x="52" y="66"/>
                  </a:cubicBezTo>
                  <a:cubicBezTo>
                    <a:pt x="50" y="66"/>
                    <a:pt x="49" y="70"/>
                    <a:pt x="47" y="80"/>
                  </a:cubicBezTo>
                  <a:cubicBezTo>
                    <a:pt x="43" y="82"/>
                    <a:pt x="40" y="83"/>
                    <a:pt x="36" y="83"/>
                  </a:cubicBezTo>
                  <a:cubicBezTo>
                    <a:pt x="32" y="83"/>
                    <a:pt x="28" y="82"/>
                    <a:pt x="25" y="80"/>
                  </a:cubicBezTo>
                  <a:close/>
                  <a:moveTo>
                    <a:pt x="357" y="63"/>
                  </a:moveTo>
                  <a:cubicBezTo>
                    <a:pt x="358" y="63"/>
                    <a:pt x="358" y="62"/>
                    <a:pt x="358" y="62"/>
                  </a:cubicBezTo>
                  <a:cubicBezTo>
                    <a:pt x="358" y="62"/>
                    <a:pt x="358" y="62"/>
                    <a:pt x="358" y="62"/>
                  </a:cubicBezTo>
                  <a:cubicBezTo>
                    <a:pt x="357" y="62"/>
                    <a:pt x="357" y="63"/>
                    <a:pt x="357" y="6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pic>
        <p:nvPicPr>
          <p:cNvPr id="35" name="图片 34" descr="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31424" y="-587871"/>
            <a:ext cx="6034726" cy="2640192"/>
          </a:xfrm>
          <a:prstGeom prst="rect">
            <a:avLst/>
          </a:prstGeom>
        </p:spPr>
      </p:pic>
      <p:pic>
        <p:nvPicPr>
          <p:cNvPr id="5" name="图片 4" descr="8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601635" y="2846009"/>
            <a:ext cx="5404204" cy="2851636"/>
          </a:xfrm>
          <a:prstGeom prst="rect">
            <a:avLst/>
          </a:prstGeom>
        </p:spPr>
      </p:pic>
      <p:pic>
        <p:nvPicPr>
          <p:cNvPr id="6" name="图片 5" descr="85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58265" y="716280"/>
            <a:ext cx="981075" cy="889635"/>
          </a:xfrm>
          <a:prstGeom prst="rect">
            <a:avLst/>
          </a:prstGeom>
        </p:spPr>
      </p:pic>
      <p:sp>
        <p:nvSpPr>
          <p:cNvPr id="10" name="圆角矩形 9"/>
          <p:cNvSpPr/>
          <p:nvPr/>
        </p:nvSpPr>
        <p:spPr>
          <a:xfrm>
            <a:off x="2339340" y="2624455"/>
            <a:ext cx="5116195" cy="698500"/>
          </a:xfrm>
          <a:prstGeom prst="roundRect">
            <a:avLst/>
          </a:prstGeom>
          <a:noFill/>
          <a:ln>
            <a:solidFill>
              <a:srgbClr val="FF7F7F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>
                <a:solidFill>
                  <a:schemeClr val="tx1"/>
                </a:solidFill>
              </a:rPr>
              <a:t>项目六</a:t>
            </a:r>
            <a:r>
              <a:rPr lang="en-US" altLang="zh-CN" sz="2400" b="1" dirty="0">
                <a:solidFill>
                  <a:schemeClr val="tx1"/>
                </a:solidFill>
              </a:rPr>
              <a:t>  </a:t>
            </a:r>
            <a:r>
              <a:rPr lang="zh-CN" altLang="en-US" sz="2400" b="1" dirty="0">
                <a:solidFill>
                  <a:schemeClr val="tx1"/>
                </a:solidFill>
              </a:rPr>
              <a:t>老年人的紧急救护</a:t>
            </a: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0A00608C-D5BE-845C-C482-38A736376FFE}"/>
              </a:ext>
            </a:extLst>
          </p:cNvPr>
          <p:cNvSpPr txBox="1"/>
          <p:nvPr/>
        </p:nvSpPr>
        <p:spPr>
          <a:xfrm>
            <a:off x="3265711" y="3502922"/>
            <a:ext cx="33630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/>
              <a:t>四川省志翔职业技术学校  汤萍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9" advClick="0" advTm="6645">
        <p:comb/>
      </p:transition>
    </mc:Choice>
    <mc:Fallback xmlns="">
      <p:transition advClick="0" advTm="6645">
        <p:comb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 tmFilter="0,0; .5, 1; 1, 1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849"/>
                            </p:stCondLst>
                            <p:childTnLst>
                              <p:par>
                                <p:cTn id="2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349"/>
                            </p:stCondLst>
                            <p:childTnLst>
                              <p:par>
                                <p:cTn id="51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0" grpId="0" bldLvl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组合 28"/>
          <p:cNvGrpSpPr/>
          <p:nvPr userDrawn="1"/>
        </p:nvGrpSpPr>
        <p:grpSpPr>
          <a:xfrm>
            <a:off x="122107" y="72019"/>
            <a:ext cx="5135880" cy="400110"/>
            <a:chOff x="162802" y="106676"/>
            <a:chExt cx="6847522" cy="592651"/>
          </a:xfrm>
        </p:grpSpPr>
        <p:sp>
          <p:nvSpPr>
            <p:cNvPr id="9" name="文本框 8"/>
            <p:cNvSpPr txBox="1"/>
            <p:nvPr/>
          </p:nvSpPr>
          <p:spPr>
            <a:xfrm>
              <a:off x="923920" y="106676"/>
              <a:ext cx="6086404" cy="5926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b="0" dirty="0">
                  <a:solidFill>
                    <a:srgbClr val="FF7F7F"/>
                  </a:solidFill>
                  <a:latin typeface="微软雅黑" panose="020B0503020204020204" charset="-122"/>
                  <a:ea typeface="微软雅黑" panose="020B0503020204020204" charset="-122"/>
                </a:rPr>
                <a:t>子任务</a:t>
              </a:r>
              <a:r>
                <a:rPr lang="en-US" altLang="zh-CN" sz="2000" b="0" dirty="0">
                  <a:solidFill>
                    <a:srgbClr val="FF7F7F"/>
                  </a:solidFill>
                  <a:latin typeface="微软雅黑" panose="020B0503020204020204" charset="-122"/>
                  <a:ea typeface="微软雅黑" panose="020B0503020204020204" charset="-122"/>
                </a:rPr>
                <a:t>1 </a:t>
              </a:r>
              <a:r>
                <a:rPr lang="zh-CN" altLang="zh-CN" sz="2000" dirty="0">
                  <a:solidFill>
                    <a:srgbClr val="FF7F7F"/>
                  </a:solidFill>
                  <a:latin typeface="微软雅黑" panose="020B0503020204020204" charset="-122"/>
                  <a:ea typeface="微软雅黑" panose="020B0503020204020204" charset="-122"/>
                </a:rPr>
                <a:t>心肺复苏术</a:t>
              </a:r>
            </a:p>
          </p:txBody>
        </p:sp>
        <p:grpSp>
          <p:nvGrpSpPr>
            <p:cNvPr id="10" name="组合 9"/>
            <p:cNvGrpSpPr/>
            <p:nvPr/>
          </p:nvGrpSpPr>
          <p:grpSpPr>
            <a:xfrm>
              <a:off x="162802" y="132600"/>
              <a:ext cx="729287" cy="445249"/>
              <a:chOff x="7304087" y="2314113"/>
              <a:chExt cx="1001487" cy="611434"/>
            </a:xfrm>
          </p:grpSpPr>
          <p:sp>
            <p:nvSpPr>
              <p:cNvPr id="11" name="对角圆角矩形 10"/>
              <p:cNvSpPr/>
              <p:nvPr/>
            </p:nvSpPr>
            <p:spPr>
              <a:xfrm>
                <a:off x="7304087" y="2314113"/>
                <a:ext cx="1001487" cy="611434"/>
              </a:xfrm>
              <a:prstGeom prst="round2DiagRect">
                <a:avLst>
                  <a:gd name="adj1" fmla="val 50000"/>
                  <a:gd name="adj2" fmla="val 0"/>
                </a:avLst>
              </a:prstGeom>
              <a:solidFill>
                <a:srgbClr val="FF7F7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61718" tIns="30858" rIns="61718" bIns="30858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 sz="2025" b="0"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pic>
            <p:nvPicPr>
              <p:cNvPr id="12" name="图片 11"/>
              <p:cNvPicPr>
                <a:picLocks noChangeAspect="1"/>
              </p:cNvPicPr>
              <p:nvPr/>
            </p:nvPicPr>
            <p:blipFill>
              <a:blip r:embed="rId3" cstate="print">
                <a:biLevel thresh="25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570796" y="2436888"/>
                <a:ext cx="468069" cy="365885"/>
              </a:xfrm>
              <a:prstGeom prst="rect">
                <a:avLst/>
              </a:prstGeom>
            </p:spPr>
          </p:pic>
        </p:grpSp>
      </p:grpSp>
      <p:sp>
        <p:nvSpPr>
          <p:cNvPr id="3" name="文本框 2">
            <a:extLst>
              <a:ext uri="{FF2B5EF4-FFF2-40B4-BE49-F238E27FC236}">
                <a16:creationId xmlns:a16="http://schemas.microsoft.com/office/drawing/2014/main" id="{A6C9B8D4-CDC9-4C0E-915F-8EE59CE758A5}"/>
              </a:ext>
            </a:extLst>
          </p:cNvPr>
          <p:cNvSpPr txBox="1"/>
          <p:nvPr/>
        </p:nvSpPr>
        <p:spPr>
          <a:xfrm>
            <a:off x="346365" y="927371"/>
            <a:ext cx="4572000" cy="4734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304800" algn="just">
              <a:lnSpc>
                <a:spcPct val="156000"/>
              </a:lnSpc>
              <a:spcBef>
                <a:spcPts val="1400"/>
              </a:spcBef>
              <a:spcAft>
                <a:spcPts val="1450"/>
              </a:spcAft>
            </a:pPr>
            <a:r>
              <a:rPr lang="en-US" altLang="zh-CN" sz="1800" b="1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等线" panose="02010600030101010101" pitchFamily="2" charset="-122"/>
              </a:rPr>
              <a:t>2. </a:t>
            </a:r>
            <a:r>
              <a:rPr lang="zh-CN" altLang="zh-CN" sz="1800" b="1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等线" panose="02010600030101010101" pitchFamily="2" charset="-122"/>
              </a:rPr>
              <a:t>胸外按压（</a:t>
            </a:r>
            <a:r>
              <a:rPr lang="en-US" altLang="zh-CN" sz="1800" b="1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等线" panose="02010600030101010101" pitchFamily="2" charset="-122"/>
              </a:rPr>
              <a:t>circulation, C</a:t>
            </a:r>
            <a:r>
              <a:rPr lang="zh-CN" altLang="zh-CN" sz="1800" b="1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等线" panose="02010600030101010101" pitchFamily="2" charset="-122"/>
              </a:rPr>
              <a:t>）</a:t>
            </a:r>
            <a:endParaRPr lang="zh-CN" altLang="zh-CN" sz="2000" b="1" kern="100" dirty="0">
              <a:effectLst/>
              <a:latin typeface="等线" panose="02010600030101010101" pitchFamily="2" charset="-122"/>
              <a:ea typeface="等线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52F3BCC8-65AE-9DBA-C44C-918138CF0AB3}"/>
              </a:ext>
            </a:extLst>
          </p:cNvPr>
          <p:cNvSpPr txBox="1"/>
          <p:nvPr/>
        </p:nvSpPr>
        <p:spPr>
          <a:xfrm>
            <a:off x="692972" y="1609891"/>
            <a:ext cx="7810737" cy="170745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133350" algn="l">
              <a:lnSpc>
                <a:spcPct val="150000"/>
              </a:lnSpc>
            </a:pPr>
            <a:r>
              <a:rPr lang="zh-CN" altLang="zh-CN" sz="1800" b="1" kern="0" dirty="0">
                <a:solidFill>
                  <a:srgbClr val="333333"/>
                </a:solidFill>
                <a:effectLst/>
                <a:latin typeface="等线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sz="1800" b="1" kern="0" dirty="0">
                <a:solidFill>
                  <a:srgbClr val="333333"/>
                </a:solidFill>
                <a:effectLst/>
                <a:latin typeface="等线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1</a:t>
            </a:r>
            <a:r>
              <a:rPr lang="zh-CN" altLang="zh-CN" sz="1800" b="1" kern="0" dirty="0">
                <a:solidFill>
                  <a:srgbClr val="333333"/>
                </a:solidFill>
                <a:effectLst/>
                <a:latin typeface="等线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）按压定位：</a:t>
            </a:r>
            <a:r>
              <a:rPr lang="zh-CN" altLang="zh-CN" sz="1800" kern="0" dirty="0">
                <a:solidFill>
                  <a:srgbClr val="333333"/>
                </a:solidFill>
                <a:effectLst/>
                <a:latin typeface="等线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在两侧肋弓交点处寻找胸骨下切迹</a:t>
            </a:r>
            <a:r>
              <a:rPr lang="zh-CN" altLang="en-US" sz="1800" kern="0" dirty="0">
                <a:solidFill>
                  <a:srgbClr val="333333"/>
                </a:solidFill>
                <a:effectLst/>
                <a:latin typeface="等线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，</a:t>
            </a:r>
            <a:r>
              <a:rPr lang="zh-CN" altLang="zh-CN" sz="1800" kern="0" dirty="0">
                <a:solidFill>
                  <a:srgbClr val="333333"/>
                </a:solidFill>
                <a:effectLst/>
                <a:latin typeface="等线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将食指和中指横放在胸骨下切迹（剑突）上方为定位标志，另一只手掌根部紧贴食指上方平放在胸骨上（胸骨中、下三分之一交界处），将定位的手掌根放在另一手的手背上，使两手掌根重叠，十指相扣，手指翘起。</a:t>
            </a:r>
            <a:endParaRPr lang="zh-CN" altLang="zh-CN" sz="1800" kern="100" dirty="0">
              <a:effectLst/>
              <a:latin typeface="等线" panose="02010600030101010101" pitchFamily="2" charset="-122"/>
              <a:ea typeface="等线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349233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9" advClick="0" advTm="6645">
        <p:comb/>
      </p:transition>
    </mc:Choice>
    <mc:Fallback xmlns="">
      <p:transition advClick="0" advTm="6645">
        <p:comb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组合 28"/>
          <p:cNvGrpSpPr/>
          <p:nvPr userDrawn="1"/>
        </p:nvGrpSpPr>
        <p:grpSpPr>
          <a:xfrm>
            <a:off x="122107" y="72019"/>
            <a:ext cx="5135880" cy="400110"/>
            <a:chOff x="162802" y="106676"/>
            <a:chExt cx="6847522" cy="592651"/>
          </a:xfrm>
        </p:grpSpPr>
        <p:sp>
          <p:nvSpPr>
            <p:cNvPr id="9" name="文本框 8"/>
            <p:cNvSpPr txBox="1"/>
            <p:nvPr/>
          </p:nvSpPr>
          <p:spPr>
            <a:xfrm>
              <a:off x="923920" y="106676"/>
              <a:ext cx="6086404" cy="5926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b="0" dirty="0">
                  <a:solidFill>
                    <a:srgbClr val="FF7F7F"/>
                  </a:solidFill>
                  <a:latin typeface="微软雅黑" panose="020B0503020204020204" charset="-122"/>
                  <a:ea typeface="微软雅黑" panose="020B0503020204020204" charset="-122"/>
                </a:rPr>
                <a:t>子任务</a:t>
              </a:r>
              <a:r>
                <a:rPr lang="en-US" altLang="zh-CN" sz="2000" b="0" dirty="0">
                  <a:solidFill>
                    <a:srgbClr val="FF7F7F"/>
                  </a:solidFill>
                  <a:latin typeface="微软雅黑" panose="020B0503020204020204" charset="-122"/>
                  <a:ea typeface="微软雅黑" panose="020B0503020204020204" charset="-122"/>
                </a:rPr>
                <a:t>1 </a:t>
              </a:r>
              <a:r>
                <a:rPr lang="zh-CN" altLang="zh-CN" sz="2000" dirty="0">
                  <a:solidFill>
                    <a:srgbClr val="FF7F7F"/>
                  </a:solidFill>
                  <a:latin typeface="微软雅黑" panose="020B0503020204020204" charset="-122"/>
                  <a:ea typeface="微软雅黑" panose="020B0503020204020204" charset="-122"/>
                </a:rPr>
                <a:t>心肺复苏术</a:t>
              </a:r>
            </a:p>
          </p:txBody>
        </p:sp>
        <p:grpSp>
          <p:nvGrpSpPr>
            <p:cNvPr id="10" name="组合 9"/>
            <p:cNvGrpSpPr/>
            <p:nvPr/>
          </p:nvGrpSpPr>
          <p:grpSpPr>
            <a:xfrm>
              <a:off x="162802" y="132600"/>
              <a:ext cx="729287" cy="445249"/>
              <a:chOff x="7304087" y="2314113"/>
              <a:chExt cx="1001487" cy="611434"/>
            </a:xfrm>
          </p:grpSpPr>
          <p:sp>
            <p:nvSpPr>
              <p:cNvPr id="11" name="对角圆角矩形 10"/>
              <p:cNvSpPr/>
              <p:nvPr/>
            </p:nvSpPr>
            <p:spPr>
              <a:xfrm>
                <a:off x="7304087" y="2314113"/>
                <a:ext cx="1001487" cy="611434"/>
              </a:xfrm>
              <a:prstGeom prst="round2DiagRect">
                <a:avLst>
                  <a:gd name="adj1" fmla="val 50000"/>
                  <a:gd name="adj2" fmla="val 0"/>
                </a:avLst>
              </a:prstGeom>
              <a:solidFill>
                <a:srgbClr val="FF7F7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61718" tIns="30858" rIns="61718" bIns="30858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 sz="2025" b="0"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pic>
            <p:nvPicPr>
              <p:cNvPr id="12" name="图片 11"/>
              <p:cNvPicPr>
                <a:picLocks noChangeAspect="1"/>
              </p:cNvPicPr>
              <p:nvPr/>
            </p:nvPicPr>
            <p:blipFill>
              <a:blip r:embed="rId3" cstate="print">
                <a:biLevel thresh="25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570796" y="2436888"/>
                <a:ext cx="468069" cy="365885"/>
              </a:xfrm>
              <a:prstGeom prst="rect">
                <a:avLst/>
              </a:prstGeom>
            </p:spPr>
          </p:pic>
        </p:grpSp>
      </p:grpSp>
      <p:pic>
        <p:nvPicPr>
          <p:cNvPr id="2" name="图片 1">
            <a:extLst>
              <a:ext uri="{FF2B5EF4-FFF2-40B4-BE49-F238E27FC236}">
                <a16:creationId xmlns:a16="http://schemas.microsoft.com/office/drawing/2014/main" id="{304A7286-F27E-6D71-2676-E57E8A0D2F13}"/>
              </a:ext>
            </a:extLst>
          </p:cNvPr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>
          <a:xfrm>
            <a:off x="770425" y="559272"/>
            <a:ext cx="3372510" cy="20124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" name="图片 2">
            <a:extLst>
              <a:ext uri="{FF2B5EF4-FFF2-40B4-BE49-F238E27FC236}">
                <a16:creationId xmlns:a16="http://schemas.microsoft.com/office/drawing/2014/main" id="{673EFBED-FD0D-5693-08D3-EBA8B5060480}"/>
              </a:ext>
            </a:extLst>
          </p:cNvPr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>
          <a:xfrm>
            <a:off x="4721981" y="558956"/>
            <a:ext cx="3549822" cy="2012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" name="图片 3">
            <a:extLst>
              <a:ext uri="{FF2B5EF4-FFF2-40B4-BE49-F238E27FC236}">
                <a16:creationId xmlns:a16="http://schemas.microsoft.com/office/drawing/2014/main" id="{5A6BE9ED-B367-86B3-7CEE-ED0A9BC7D9DA}"/>
              </a:ext>
            </a:extLst>
          </p:cNvPr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>
          <a:xfrm>
            <a:off x="2604500" y="2658577"/>
            <a:ext cx="3313602" cy="22135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文本框 5">
            <a:extLst>
              <a:ext uri="{FF2B5EF4-FFF2-40B4-BE49-F238E27FC236}">
                <a16:creationId xmlns:a16="http://schemas.microsoft.com/office/drawing/2014/main" id="{AAED8E30-6535-6823-FC7B-9ABBE0B26368}"/>
              </a:ext>
            </a:extLst>
          </p:cNvPr>
          <p:cNvSpPr txBox="1"/>
          <p:nvPr/>
        </p:nvSpPr>
        <p:spPr>
          <a:xfrm>
            <a:off x="1346102" y="2571750"/>
            <a:ext cx="457200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zh-CN" sz="1200" b="1" kern="100" dirty="0">
                <a:solidFill>
                  <a:srgbClr val="333333"/>
                </a:solidFill>
                <a:effectLst/>
                <a:ea typeface="宋体" panose="02010600030101010101" pitchFamily="2" charset="-122"/>
                <a:cs typeface="宋体" panose="02010600030101010101" pitchFamily="2" charset="-122"/>
              </a:rPr>
              <a:t>寻找胸骨下切迹</a:t>
            </a:r>
            <a:endParaRPr lang="zh-CN" altLang="en-US" sz="1200" dirty="0"/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8D8D0EF5-1691-40A3-0A7B-3F0FC54D4457}"/>
              </a:ext>
            </a:extLst>
          </p:cNvPr>
          <p:cNvSpPr txBox="1"/>
          <p:nvPr/>
        </p:nvSpPr>
        <p:spPr>
          <a:xfrm>
            <a:off x="5918102" y="2571749"/>
            <a:ext cx="457200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zh-CN" sz="1200" b="1" kern="100" dirty="0">
                <a:solidFill>
                  <a:srgbClr val="333333"/>
                </a:solidFill>
                <a:effectLst/>
                <a:ea typeface="宋体" panose="02010600030101010101" pitchFamily="2" charset="-122"/>
                <a:cs typeface="宋体" panose="02010600030101010101" pitchFamily="2" charset="-122"/>
              </a:rPr>
              <a:t>掌根部紧贴食指上方平放在胸骨上</a:t>
            </a:r>
            <a:endParaRPr lang="zh-CN" altLang="en-US" sz="1200" dirty="0"/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id="{07B0FD97-E037-8BE3-7655-588C5DF68B8C}"/>
              </a:ext>
            </a:extLst>
          </p:cNvPr>
          <p:cNvSpPr txBox="1"/>
          <p:nvPr/>
        </p:nvSpPr>
        <p:spPr>
          <a:xfrm>
            <a:off x="2875084" y="4820499"/>
            <a:ext cx="5243732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66675" algn="l"/>
            <a:r>
              <a:rPr lang="zh-CN" altLang="zh-CN" sz="1200" b="1" kern="100" dirty="0">
                <a:solidFill>
                  <a:srgbClr val="333333"/>
                </a:solidFill>
                <a:effectLst/>
                <a:latin typeface="等线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两手掌根重叠，十指相扣，手指翘起</a:t>
            </a:r>
            <a:endParaRPr lang="zh-CN" altLang="zh-CN" sz="1200" kern="100" dirty="0">
              <a:effectLst/>
              <a:latin typeface="等线" panose="02010600030101010101" pitchFamily="2" charset="-122"/>
              <a:ea typeface="等线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939600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9" advClick="0" advTm="6645">
        <p:comb/>
      </p:transition>
    </mc:Choice>
    <mc:Fallback xmlns="">
      <p:transition advClick="0" advTm="6645">
        <p:comb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组合 28"/>
          <p:cNvGrpSpPr/>
          <p:nvPr userDrawn="1"/>
        </p:nvGrpSpPr>
        <p:grpSpPr>
          <a:xfrm>
            <a:off x="122107" y="72019"/>
            <a:ext cx="5135880" cy="400110"/>
            <a:chOff x="162802" y="106676"/>
            <a:chExt cx="6847522" cy="592651"/>
          </a:xfrm>
        </p:grpSpPr>
        <p:sp>
          <p:nvSpPr>
            <p:cNvPr id="9" name="文本框 8"/>
            <p:cNvSpPr txBox="1"/>
            <p:nvPr/>
          </p:nvSpPr>
          <p:spPr>
            <a:xfrm>
              <a:off x="923920" y="106676"/>
              <a:ext cx="6086404" cy="5926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b="0" dirty="0">
                  <a:solidFill>
                    <a:srgbClr val="FF7F7F"/>
                  </a:solidFill>
                  <a:latin typeface="微软雅黑" panose="020B0503020204020204" charset="-122"/>
                  <a:ea typeface="微软雅黑" panose="020B0503020204020204" charset="-122"/>
                </a:rPr>
                <a:t>子任务</a:t>
              </a:r>
              <a:r>
                <a:rPr lang="en-US" altLang="zh-CN" sz="2000" b="0" dirty="0">
                  <a:solidFill>
                    <a:srgbClr val="FF7F7F"/>
                  </a:solidFill>
                  <a:latin typeface="微软雅黑" panose="020B0503020204020204" charset="-122"/>
                  <a:ea typeface="微软雅黑" panose="020B0503020204020204" charset="-122"/>
                </a:rPr>
                <a:t>1 </a:t>
              </a:r>
              <a:r>
                <a:rPr lang="zh-CN" altLang="zh-CN" sz="2000" dirty="0">
                  <a:solidFill>
                    <a:srgbClr val="FF7F7F"/>
                  </a:solidFill>
                  <a:latin typeface="微软雅黑" panose="020B0503020204020204" charset="-122"/>
                  <a:ea typeface="微软雅黑" panose="020B0503020204020204" charset="-122"/>
                </a:rPr>
                <a:t>心肺复苏术</a:t>
              </a:r>
            </a:p>
          </p:txBody>
        </p:sp>
        <p:grpSp>
          <p:nvGrpSpPr>
            <p:cNvPr id="10" name="组合 9"/>
            <p:cNvGrpSpPr/>
            <p:nvPr/>
          </p:nvGrpSpPr>
          <p:grpSpPr>
            <a:xfrm>
              <a:off x="162802" y="132600"/>
              <a:ext cx="729287" cy="445249"/>
              <a:chOff x="7304087" y="2314113"/>
              <a:chExt cx="1001487" cy="611434"/>
            </a:xfrm>
          </p:grpSpPr>
          <p:sp>
            <p:nvSpPr>
              <p:cNvPr id="11" name="对角圆角矩形 10"/>
              <p:cNvSpPr/>
              <p:nvPr/>
            </p:nvSpPr>
            <p:spPr>
              <a:xfrm>
                <a:off x="7304087" y="2314113"/>
                <a:ext cx="1001487" cy="611434"/>
              </a:xfrm>
              <a:prstGeom prst="round2DiagRect">
                <a:avLst>
                  <a:gd name="adj1" fmla="val 50000"/>
                  <a:gd name="adj2" fmla="val 0"/>
                </a:avLst>
              </a:prstGeom>
              <a:solidFill>
                <a:srgbClr val="FF7F7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61718" tIns="30858" rIns="61718" bIns="30858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 sz="2025" b="0"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pic>
            <p:nvPicPr>
              <p:cNvPr id="12" name="图片 11"/>
              <p:cNvPicPr>
                <a:picLocks noChangeAspect="1"/>
              </p:cNvPicPr>
              <p:nvPr/>
            </p:nvPicPr>
            <p:blipFill>
              <a:blip r:embed="rId3" cstate="print">
                <a:biLevel thresh="25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570796" y="2436888"/>
                <a:ext cx="468069" cy="365885"/>
              </a:xfrm>
              <a:prstGeom prst="rect">
                <a:avLst/>
              </a:prstGeom>
            </p:spPr>
          </p:pic>
        </p:grpSp>
      </p:grpSp>
      <p:sp>
        <p:nvSpPr>
          <p:cNvPr id="3" name="文本框 2">
            <a:extLst>
              <a:ext uri="{FF2B5EF4-FFF2-40B4-BE49-F238E27FC236}">
                <a16:creationId xmlns:a16="http://schemas.microsoft.com/office/drawing/2014/main" id="{DCAB54A4-38A7-7B78-8B98-F228F03C7466}"/>
              </a:ext>
            </a:extLst>
          </p:cNvPr>
          <p:cNvSpPr txBox="1"/>
          <p:nvPr/>
        </p:nvSpPr>
        <p:spPr>
          <a:xfrm>
            <a:off x="801859" y="1064516"/>
            <a:ext cx="7800534" cy="25384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zh-CN" sz="1800" b="1" kern="100" dirty="0">
                <a:solidFill>
                  <a:srgbClr val="333333"/>
                </a:solidFill>
                <a:effectLst/>
                <a:latin typeface="等线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sz="1800" b="1" kern="100" dirty="0">
                <a:solidFill>
                  <a:srgbClr val="333333"/>
                </a:solidFill>
                <a:effectLst/>
                <a:latin typeface="等线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2</a:t>
            </a:r>
            <a:r>
              <a:rPr lang="zh-CN" altLang="zh-CN" sz="1800" b="1" kern="0" dirty="0">
                <a:solidFill>
                  <a:srgbClr val="333333"/>
                </a:solidFill>
                <a:effectLst/>
                <a:latin typeface="等线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）正确的按压方法：</a:t>
            </a:r>
            <a:r>
              <a:rPr lang="zh-CN" altLang="zh-CN" sz="1800" kern="0" dirty="0">
                <a:solidFill>
                  <a:srgbClr val="333333"/>
                </a:solidFill>
                <a:effectLst/>
                <a:latin typeface="等线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抢救者上半身前倾，两肩位于按压部位正上方，两臂绷直，肘关节不能弯曲，以髋关节为支点，以肩、臂的力量和上半身的重量，均匀的、有节律的、垂直向下按压，按压深度</a:t>
            </a:r>
            <a:r>
              <a:rPr lang="en-US" altLang="zh-CN" sz="1800" kern="0" dirty="0">
                <a:solidFill>
                  <a:srgbClr val="333333"/>
                </a:solidFill>
                <a:effectLst/>
                <a:latin typeface="等线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4</a:t>
            </a:r>
            <a:r>
              <a:rPr lang="zh-CN" altLang="zh-CN" sz="1800" kern="0" dirty="0">
                <a:solidFill>
                  <a:srgbClr val="333333"/>
                </a:solidFill>
                <a:effectLst/>
                <a:latin typeface="等线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～</a:t>
            </a:r>
            <a:r>
              <a:rPr lang="en-US" altLang="zh-CN" sz="1800" kern="0" dirty="0">
                <a:solidFill>
                  <a:srgbClr val="333333"/>
                </a:solidFill>
                <a:effectLst/>
                <a:latin typeface="等线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5</a:t>
            </a:r>
            <a:r>
              <a:rPr lang="zh-CN" altLang="zh-CN" sz="1800" kern="0" dirty="0">
                <a:solidFill>
                  <a:srgbClr val="333333"/>
                </a:solidFill>
                <a:effectLst/>
                <a:latin typeface="等线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厘米，按压频率大于</a:t>
            </a:r>
            <a:r>
              <a:rPr lang="en-US" altLang="zh-CN" sz="1800" kern="0" dirty="0">
                <a:solidFill>
                  <a:srgbClr val="333333"/>
                </a:solidFill>
                <a:effectLst/>
                <a:latin typeface="等线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100</a:t>
            </a:r>
            <a:r>
              <a:rPr lang="zh-CN" altLang="zh-CN" sz="1800" kern="0" dirty="0">
                <a:solidFill>
                  <a:srgbClr val="333333"/>
                </a:solidFill>
                <a:effectLst/>
                <a:latin typeface="等线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次</a:t>
            </a:r>
            <a:r>
              <a:rPr lang="en-US" altLang="zh-CN" sz="1800" kern="0" dirty="0">
                <a:solidFill>
                  <a:srgbClr val="333333"/>
                </a:solidFill>
                <a:effectLst/>
                <a:latin typeface="等线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/</a:t>
            </a:r>
            <a:r>
              <a:rPr lang="zh-CN" altLang="zh-CN" sz="1800" kern="0" dirty="0">
                <a:solidFill>
                  <a:srgbClr val="333333"/>
                </a:solidFill>
                <a:effectLst/>
                <a:latin typeface="等线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分。每次按压后要充分放松，使胸部恢复正常位，但放松时手掌根不可离开胸壁，以免按压位置改变使按压无效或骨折损伤，</a:t>
            </a:r>
            <a:r>
              <a:rPr lang="en-US" altLang="zh-CN" sz="1800" kern="0" dirty="0">
                <a:solidFill>
                  <a:srgbClr val="333333"/>
                </a:solidFill>
                <a:effectLst/>
                <a:latin typeface="等线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2010</a:t>
            </a:r>
            <a:r>
              <a:rPr lang="zh-CN" altLang="zh-CN" sz="1800" kern="0" dirty="0">
                <a:solidFill>
                  <a:srgbClr val="333333"/>
                </a:solidFill>
                <a:effectLst/>
                <a:latin typeface="等线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年国际心肺复苏指南推荐的胸外心脏按压与人工呼吸的比例</a:t>
            </a:r>
            <a:r>
              <a:rPr lang="en-US" altLang="zh-CN" sz="1800" kern="0" dirty="0">
                <a:solidFill>
                  <a:srgbClr val="333333"/>
                </a:solidFill>
                <a:effectLst/>
                <a:latin typeface="等线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30</a:t>
            </a:r>
            <a:r>
              <a:rPr lang="zh-CN" altLang="zh-CN" sz="1800" kern="0" dirty="0">
                <a:solidFill>
                  <a:srgbClr val="333333"/>
                </a:solidFill>
                <a:effectLst/>
                <a:latin typeface="等线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：</a:t>
            </a:r>
            <a:r>
              <a:rPr lang="en-US" altLang="zh-CN" sz="1800" kern="0" dirty="0">
                <a:solidFill>
                  <a:srgbClr val="333333"/>
                </a:solidFill>
                <a:effectLst/>
                <a:latin typeface="等线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2</a:t>
            </a:r>
            <a:r>
              <a:rPr lang="zh-CN" altLang="zh-CN" sz="1800" kern="0" dirty="0">
                <a:solidFill>
                  <a:srgbClr val="333333"/>
                </a:solidFill>
                <a:effectLst/>
                <a:latin typeface="等线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。</a:t>
            </a:r>
            <a:endParaRPr lang="zh-CN" altLang="zh-CN" sz="1800" kern="100" dirty="0">
              <a:effectLst/>
              <a:latin typeface="等线" panose="02010600030101010101" pitchFamily="2" charset="-122"/>
              <a:ea typeface="等线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698368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9" advClick="0" advTm="6645">
        <p:comb/>
      </p:transition>
    </mc:Choice>
    <mc:Fallback xmlns="">
      <p:transition advClick="0" advTm="6645">
        <p:comb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组合 28"/>
          <p:cNvGrpSpPr/>
          <p:nvPr userDrawn="1"/>
        </p:nvGrpSpPr>
        <p:grpSpPr>
          <a:xfrm>
            <a:off x="122107" y="72019"/>
            <a:ext cx="5135880" cy="400110"/>
            <a:chOff x="162802" y="106676"/>
            <a:chExt cx="6847522" cy="592651"/>
          </a:xfrm>
        </p:grpSpPr>
        <p:sp>
          <p:nvSpPr>
            <p:cNvPr id="9" name="文本框 8"/>
            <p:cNvSpPr txBox="1"/>
            <p:nvPr/>
          </p:nvSpPr>
          <p:spPr>
            <a:xfrm>
              <a:off x="923920" y="106676"/>
              <a:ext cx="6086404" cy="5926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b="0" dirty="0">
                  <a:solidFill>
                    <a:srgbClr val="FF7F7F"/>
                  </a:solidFill>
                  <a:latin typeface="微软雅黑" panose="020B0503020204020204" charset="-122"/>
                  <a:ea typeface="微软雅黑" panose="020B0503020204020204" charset="-122"/>
                </a:rPr>
                <a:t>子任务</a:t>
              </a:r>
              <a:r>
                <a:rPr lang="en-US" altLang="zh-CN" sz="2000" b="0" dirty="0">
                  <a:solidFill>
                    <a:srgbClr val="FF7F7F"/>
                  </a:solidFill>
                  <a:latin typeface="微软雅黑" panose="020B0503020204020204" charset="-122"/>
                  <a:ea typeface="微软雅黑" panose="020B0503020204020204" charset="-122"/>
                </a:rPr>
                <a:t>1 </a:t>
              </a:r>
              <a:r>
                <a:rPr lang="zh-CN" altLang="zh-CN" sz="2000" dirty="0">
                  <a:solidFill>
                    <a:srgbClr val="FF7F7F"/>
                  </a:solidFill>
                  <a:latin typeface="微软雅黑" panose="020B0503020204020204" charset="-122"/>
                  <a:ea typeface="微软雅黑" panose="020B0503020204020204" charset="-122"/>
                </a:rPr>
                <a:t>心肺复苏术</a:t>
              </a:r>
            </a:p>
          </p:txBody>
        </p:sp>
        <p:grpSp>
          <p:nvGrpSpPr>
            <p:cNvPr id="10" name="组合 9"/>
            <p:cNvGrpSpPr/>
            <p:nvPr/>
          </p:nvGrpSpPr>
          <p:grpSpPr>
            <a:xfrm>
              <a:off x="162802" y="132600"/>
              <a:ext cx="729287" cy="445249"/>
              <a:chOff x="7304087" y="2314113"/>
              <a:chExt cx="1001487" cy="611434"/>
            </a:xfrm>
          </p:grpSpPr>
          <p:sp>
            <p:nvSpPr>
              <p:cNvPr id="11" name="对角圆角矩形 10"/>
              <p:cNvSpPr/>
              <p:nvPr/>
            </p:nvSpPr>
            <p:spPr>
              <a:xfrm>
                <a:off x="7304087" y="2314113"/>
                <a:ext cx="1001487" cy="611434"/>
              </a:xfrm>
              <a:prstGeom prst="round2DiagRect">
                <a:avLst>
                  <a:gd name="adj1" fmla="val 50000"/>
                  <a:gd name="adj2" fmla="val 0"/>
                </a:avLst>
              </a:prstGeom>
              <a:solidFill>
                <a:srgbClr val="FF7F7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61718" tIns="30858" rIns="61718" bIns="30858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 sz="2025" b="0"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pic>
            <p:nvPicPr>
              <p:cNvPr id="12" name="图片 11"/>
              <p:cNvPicPr>
                <a:picLocks noChangeAspect="1"/>
              </p:cNvPicPr>
              <p:nvPr/>
            </p:nvPicPr>
            <p:blipFill>
              <a:blip r:embed="rId3" cstate="print">
                <a:biLevel thresh="25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570796" y="2436888"/>
                <a:ext cx="468069" cy="365885"/>
              </a:xfrm>
              <a:prstGeom prst="rect">
                <a:avLst/>
              </a:prstGeom>
            </p:spPr>
          </p:pic>
        </p:grpSp>
      </p:grpSp>
      <p:pic>
        <p:nvPicPr>
          <p:cNvPr id="2" name="图片 1">
            <a:extLst>
              <a:ext uri="{FF2B5EF4-FFF2-40B4-BE49-F238E27FC236}">
                <a16:creationId xmlns:a16="http://schemas.microsoft.com/office/drawing/2014/main" id="{29C42DAF-D0F4-F1BF-439C-B4803DD889FB}"/>
              </a:ext>
            </a:extLst>
          </p:cNvPr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>
          <a:xfrm>
            <a:off x="1939289" y="1078014"/>
            <a:ext cx="5080489" cy="29874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文本框 3">
            <a:extLst>
              <a:ext uri="{FF2B5EF4-FFF2-40B4-BE49-F238E27FC236}">
                <a16:creationId xmlns:a16="http://schemas.microsoft.com/office/drawing/2014/main" id="{E66D1EDC-0F23-2800-27A0-2D2E2B9C4A61}"/>
              </a:ext>
            </a:extLst>
          </p:cNvPr>
          <p:cNvSpPr txBox="1"/>
          <p:nvPr/>
        </p:nvSpPr>
        <p:spPr>
          <a:xfrm>
            <a:off x="3756074" y="4179836"/>
            <a:ext cx="457200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zh-CN" sz="1200" b="1" dirty="0">
                <a:solidFill>
                  <a:srgbClr val="333333"/>
                </a:solidFill>
                <a:effectLst/>
                <a:ea typeface="宋体" panose="02010600030101010101" pitchFamily="2" charset="-122"/>
                <a:cs typeface="宋体" panose="02010600030101010101" pitchFamily="2" charset="-122"/>
              </a:rPr>
              <a:t>正确的按压方法</a:t>
            </a:r>
            <a:endParaRPr lang="zh-CN" altLang="en-US" sz="1200" b="1" dirty="0"/>
          </a:p>
        </p:txBody>
      </p:sp>
    </p:spTree>
    <p:extLst>
      <p:ext uri="{BB962C8B-B14F-4D97-AF65-F5344CB8AC3E}">
        <p14:creationId xmlns:p14="http://schemas.microsoft.com/office/powerpoint/2010/main" val="38419730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9" advClick="0" advTm="6645">
        <p:comb/>
      </p:transition>
    </mc:Choice>
    <mc:Fallback xmlns="">
      <p:transition advClick="0" advTm="6645">
        <p:comb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组合 28"/>
          <p:cNvGrpSpPr/>
          <p:nvPr userDrawn="1"/>
        </p:nvGrpSpPr>
        <p:grpSpPr>
          <a:xfrm>
            <a:off x="122107" y="72019"/>
            <a:ext cx="5135880" cy="400110"/>
            <a:chOff x="162802" y="106676"/>
            <a:chExt cx="6847522" cy="592651"/>
          </a:xfrm>
        </p:grpSpPr>
        <p:sp>
          <p:nvSpPr>
            <p:cNvPr id="9" name="文本框 8"/>
            <p:cNvSpPr txBox="1"/>
            <p:nvPr/>
          </p:nvSpPr>
          <p:spPr>
            <a:xfrm>
              <a:off x="923920" y="106676"/>
              <a:ext cx="6086404" cy="5926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b="0" dirty="0">
                  <a:solidFill>
                    <a:srgbClr val="FF7F7F"/>
                  </a:solidFill>
                  <a:latin typeface="微软雅黑" panose="020B0503020204020204" charset="-122"/>
                  <a:ea typeface="微软雅黑" panose="020B0503020204020204" charset="-122"/>
                </a:rPr>
                <a:t>子任务</a:t>
              </a:r>
              <a:r>
                <a:rPr lang="en-US" altLang="zh-CN" sz="2000" b="0" dirty="0">
                  <a:solidFill>
                    <a:srgbClr val="FF7F7F"/>
                  </a:solidFill>
                  <a:latin typeface="微软雅黑" panose="020B0503020204020204" charset="-122"/>
                  <a:ea typeface="微软雅黑" panose="020B0503020204020204" charset="-122"/>
                </a:rPr>
                <a:t>1 </a:t>
              </a:r>
              <a:r>
                <a:rPr lang="zh-CN" altLang="zh-CN" sz="2000" dirty="0">
                  <a:solidFill>
                    <a:srgbClr val="FF7F7F"/>
                  </a:solidFill>
                  <a:latin typeface="微软雅黑" panose="020B0503020204020204" charset="-122"/>
                  <a:ea typeface="微软雅黑" panose="020B0503020204020204" charset="-122"/>
                </a:rPr>
                <a:t>心肺复苏术</a:t>
              </a:r>
            </a:p>
          </p:txBody>
        </p:sp>
        <p:grpSp>
          <p:nvGrpSpPr>
            <p:cNvPr id="10" name="组合 9"/>
            <p:cNvGrpSpPr/>
            <p:nvPr/>
          </p:nvGrpSpPr>
          <p:grpSpPr>
            <a:xfrm>
              <a:off x="162802" y="132600"/>
              <a:ext cx="729287" cy="445249"/>
              <a:chOff x="7304087" y="2314113"/>
              <a:chExt cx="1001487" cy="611434"/>
            </a:xfrm>
          </p:grpSpPr>
          <p:sp>
            <p:nvSpPr>
              <p:cNvPr id="11" name="对角圆角矩形 10"/>
              <p:cNvSpPr/>
              <p:nvPr/>
            </p:nvSpPr>
            <p:spPr>
              <a:xfrm>
                <a:off x="7304087" y="2314113"/>
                <a:ext cx="1001487" cy="611434"/>
              </a:xfrm>
              <a:prstGeom prst="round2DiagRect">
                <a:avLst>
                  <a:gd name="adj1" fmla="val 50000"/>
                  <a:gd name="adj2" fmla="val 0"/>
                </a:avLst>
              </a:prstGeom>
              <a:solidFill>
                <a:srgbClr val="FF7F7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61718" tIns="30858" rIns="61718" bIns="30858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 sz="2025" b="0"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pic>
            <p:nvPicPr>
              <p:cNvPr id="12" name="图片 11"/>
              <p:cNvPicPr>
                <a:picLocks noChangeAspect="1"/>
              </p:cNvPicPr>
              <p:nvPr/>
            </p:nvPicPr>
            <p:blipFill>
              <a:blip r:embed="rId3" cstate="print">
                <a:biLevel thresh="25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570796" y="2436888"/>
                <a:ext cx="468069" cy="365885"/>
              </a:xfrm>
              <a:prstGeom prst="rect">
                <a:avLst/>
              </a:prstGeom>
            </p:spPr>
          </p:pic>
        </p:grpSp>
      </p:grpSp>
      <p:sp>
        <p:nvSpPr>
          <p:cNvPr id="3" name="文本框 2">
            <a:extLst>
              <a:ext uri="{FF2B5EF4-FFF2-40B4-BE49-F238E27FC236}">
                <a16:creationId xmlns:a16="http://schemas.microsoft.com/office/drawing/2014/main" id="{EDCDA919-189E-8A91-4130-BC431DF3A0ED}"/>
              </a:ext>
            </a:extLst>
          </p:cNvPr>
          <p:cNvSpPr txBox="1"/>
          <p:nvPr/>
        </p:nvSpPr>
        <p:spPr>
          <a:xfrm>
            <a:off x="523427" y="1046946"/>
            <a:ext cx="4572000" cy="4734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304800" algn="just">
              <a:lnSpc>
                <a:spcPct val="156000"/>
              </a:lnSpc>
              <a:spcBef>
                <a:spcPts val="1400"/>
              </a:spcBef>
              <a:spcAft>
                <a:spcPts val="1450"/>
              </a:spcAft>
            </a:pPr>
            <a:r>
              <a:rPr lang="en-US" altLang="zh-CN" sz="1800" b="1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等线" panose="02010600030101010101" pitchFamily="2" charset="-122"/>
              </a:rPr>
              <a:t>3. </a:t>
            </a:r>
            <a:r>
              <a:rPr lang="zh-CN" altLang="zh-CN" sz="1800" b="1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等线" panose="02010600030101010101" pitchFamily="2" charset="-122"/>
              </a:rPr>
              <a:t>开放气道（</a:t>
            </a:r>
            <a:r>
              <a:rPr lang="en-US" altLang="zh-CN" sz="1800" b="1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等线" panose="02010600030101010101" pitchFamily="2" charset="-122"/>
              </a:rPr>
              <a:t>airway, A</a:t>
            </a:r>
            <a:r>
              <a:rPr lang="zh-CN" altLang="zh-CN" sz="1800" b="1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等线" panose="02010600030101010101" pitchFamily="2" charset="-122"/>
              </a:rPr>
              <a:t>）</a:t>
            </a:r>
            <a:endParaRPr lang="zh-CN" altLang="zh-CN" sz="2000" b="1" kern="100" dirty="0">
              <a:effectLst/>
              <a:latin typeface="等线" panose="02010600030101010101" pitchFamily="2" charset="-122"/>
              <a:ea typeface="等线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E553DE9B-5C03-1FBC-9D0E-4E6A0C22ACC7}"/>
              </a:ext>
            </a:extLst>
          </p:cNvPr>
          <p:cNvSpPr txBox="1"/>
          <p:nvPr/>
        </p:nvSpPr>
        <p:spPr>
          <a:xfrm>
            <a:off x="970671" y="1803581"/>
            <a:ext cx="7329267" cy="170745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66675" algn="just">
              <a:lnSpc>
                <a:spcPct val="150000"/>
              </a:lnSpc>
            </a:pPr>
            <a:r>
              <a:rPr lang="zh-CN" altLang="zh-CN" sz="1800" kern="0" dirty="0">
                <a:solidFill>
                  <a:srgbClr val="333333"/>
                </a:solidFill>
                <a:effectLst/>
                <a:latin typeface="等线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有两种方法可以开放气道提供人工呼吸：仰头抬颏法和托下颌法。</a:t>
            </a:r>
            <a:endParaRPr lang="en-US" altLang="zh-CN" sz="1800" kern="0" dirty="0">
              <a:solidFill>
                <a:srgbClr val="333333"/>
              </a:solidFill>
              <a:effectLst/>
              <a:latin typeface="等线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66675" algn="just">
              <a:lnSpc>
                <a:spcPct val="150000"/>
              </a:lnSpc>
            </a:pPr>
            <a:r>
              <a:rPr lang="en-US" altLang="zh-CN" kern="0" dirty="0">
                <a:solidFill>
                  <a:srgbClr val="333333"/>
                </a:solidFill>
                <a:latin typeface="等线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  </a:t>
            </a:r>
            <a:r>
              <a:rPr lang="zh-CN" altLang="zh-CN" sz="1800" kern="0" dirty="0">
                <a:solidFill>
                  <a:srgbClr val="333333"/>
                </a:solidFill>
                <a:effectLst/>
                <a:latin typeface="等线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推举下颌法仅在怀疑头部或颈部损伤时使用，因为此法可以减少颈部和脊椎的移动。</a:t>
            </a:r>
            <a:endParaRPr lang="zh-CN" altLang="zh-CN" sz="1800" kern="100" dirty="0">
              <a:effectLst/>
              <a:latin typeface="等线" panose="02010600030101010101" pitchFamily="2" charset="-122"/>
              <a:ea typeface="等线" panose="02010600030101010101" pitchFamily="2" charset="-122"/>
              <a:cs typeface="Times New Roman" panose="02020603050405020304" pitchFamily="18" charset="0"/>
            </a:endParaRPr>
          </a:p>
          <a:p>
            <a:pPr indent="66675" algn="l">
              <a:lnSpc>
                <a:spcPct val="150000"/>
              </a:lnSpc>
            </a:pPr>
            <a:endParaRPr lang="zh-CN" altLang="zh-CN" sz="1800" kern="100" dirty="0">
              <a:effectLst/>
              <a:latin typeface="等线" panose="02010600030101010101" pitchFamily="2" charset="-122"/>
              <a:ea typeface="等线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416787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9" advClick="0" advTm="6645">
        <p:comb/>
      </p:transition>
    </mc:Choice>
    <mc:Fallback xmlns="">
      <p:transition advClick="0" advTm="6645">
        <p:comb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组合 28"/>
          <p:cNvGrpSpPr/>
          <p:nvPr userDrawn="1"/>
        </p:nvGrpSpPr>
        <p:grpSpPr>
          <a:xfrm>
            <a:off x="122107" y="72019"/>
            <a:ext cx="5135880" cy="400110"/>
            <a:chOff x="162802" y="106676"/>
            <a:chExt cx="6847522" cy="592651"/>
          </a:xfrm>
        </p:grpSpPr>
        <p:sp>
          <p:nvSpPr>
            <p:cNvPr id="9" name="文本框 8"/>
            <p:cNvSpPr txBox="1"/>
            <p:nvPr/>
          </p:nvSpPr>
          <p:spPr>
            <a:xfrm>
              <a:off x="923920" y="106676"/>
              <a:ext cx="6086404" cy="5926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b="0" dirty="0">
                  <a:solidFill>
                    <a:srgbClr val="FF7F7F"/>
                  </a:solidFill>
                  <a:latin typeface="微软雅黑" panose="020B0503020204020204" charset="-122"/>
                  <a:ea typeface="微软雅黑" panose="020B0503020204020204" charset="-122"/>
                </a:rPr>
                <a:t>子任务</a:t>
              </a:r>
              <a:r>
                <a:rPr lang="en-US" altLang="zh-CN" sz="2000" b="0" dirty="0">
                  <a:solidFill>
                    <a:srgbClr val="FF7F7F"/>
                  </a:solidFill>
                  <a:latin typeface="微软雅黑" panose="020B0503020204020204" charset="-122"/>
                  <a:ea typeface="微软雅黑" panose="020B0503020204020204" charset="-122"/>
                </a:rPr>
                <a:t>1 </a:t>
              </a:r>
              <a:r>
                <a:rPr lang="zh-CN" altLang="zh-CN" sz="2000" dirty="0">
                  <a:solidFill>
                    <a:srgbClr val="FF7F7F"/>
                  </a:solidFill>
                  <a:latin typeface="微软雅黑" panose="020B0503020204020204" charset="-122"/>
                  <a:ea typeface="微软雅黑" panose="020B0503020204020204" charset="-122"/>
                </a:rPr>
                <a:t>心肺复苏术</a:t>
              </a:r>
            </a:p>
          </p:txBody>
        </p:sp>
        <p:grpSp>
          <p:nvGrpSpPr>
            <p:cNvPr id="10" name="组合 9"/>
            <p:cNvGrpSpPr/>
            <p:nvPr/>
          </p:nvGrpSpPr>
          <p:grpSpPr>
            <a:xfrm>
              <a:off x="162802" y="132600"/>
              <a:ext cx="729287" cy="445249"/>
              <a:chOff x="7304087" y="2314113"/>
              <a:chExt cx="1001487" cy="611434"/>
            </a:xfrm>
          </p:grpSpPr>
          <p:sp>
            <p:nvSpPr>
              <p:cNvPr id="11" name="对角圆角矩形 10"/>
              <p:cNvSpPr/>
              <p:nvPr/>
            </p:nvSpPr>
            <p:spPr>
              <a:xfrm>
                <a:off x="7304087" y="2314113"/>
                <a:ext cx="1001487" cy="611434"/>
              </a:xfrm>
              <a:prstGeom prst="round2DiagRect">
                <a:avLst>
                  <a:gd name="adj1" fmla="val 50000"/>
                  <a:gd name="adj2" fmla="val 0"/>
                </a:avLst>
              </a:prstGeom>
              <a:solidFill>
                <a:srgbClr val="FF7F7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61718" tIns="30858" rIns="61718" bIns="30858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 sz="2025" b="0"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pic>
            <p:nvPicPr>
              <p:cNvPr id="12" name="图片 11"/>
              <p:cNvPicPr>
                <a:picLocks noChangeAspect="1"/>
              </p:cNvPicPr>
              <p:nvPr/>
            </p:nvPicPr>
            <p:blipFill>
              <a:blip r:embed="rId3" cstate="print">
                <a:biLevel thresh="25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570796" y="2436888"/>
                <a:ext cx="468069" cy="365885"/>
              </a:xfrm>
              <a:prstGeom prst="rect">
                <a:avLst/>
              </a:prstGeom>
            </p:spPr>
          </p:pic>
        </p:grpSp>
      </p:grpSp>
      <p:sp>
        <p:nvSpPr>
          <p:cNvPr id="3" name="文本框 2">
            <a:extLst>
              <a:ext uri="{FF2B5EF4-FFF2-40B4-BE49-F238E27FC236}">
                <a16:creationId xmlns:a16="http://schemas.microsoft.com/office/drawing/2014/main" id="{225341CC-F39C-9DB8-8465-2E502C93037F}"/>
              </a:ext>
            </a:extLst>
          </p:cNvPr>
          <p:cNvSpPr txBox="1"/>
          <p:nvPr/>
        </p:nvSpPr>
        <p:spPr>
          <a:xfrm>
            <a:off x="692971" y="864872"/>
            <a:ext cx="7965693" cy="129137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1800" b="1" kern="100" dirty="0">
                <a:solidFill>
                  <a:srgbClr val="333333"/>
                </a:solidFill>
                <a:effectLst/>
                <a:latin typeface="等线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sz="1800" b="1" kern="100" dirty="0">
                <a:solidFill>
                  <a:srgbClr val="333333"/>
                </a:solidFill>
                <a:effectLst/>
                <a:latin typeface="等线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1</a:t>
            </a:r>
            <a:r>
              <a:rPr lang="zh-CN" altLang="zh-CN" sz="1800" b="1" kern="100" dirty="0">
                <a:solidFill>
                  <a:srgbClr val="333333"/>
                </a:solidFill>
                <a:effectLst/>
                <a:latin typeface="等线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sz="1800" b="1" kern="0" dirty="0">
                <a:solidFill>
                  <a:srgbClr val="333333"/>
                </a:solidFill>
                <a:effectLst/>
                <a:latin typeface="等线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仰头抬颏法</a:t>
            </a:r>
            <a:endParaRPr lang="en-US" altLang="zh-CN" sz="1800" b="1" kern="0" dirty="0">
              <a:solidFill>
                <a:srgbClr val="333333"/>
              </a:solidFill>
              <a:effectLst/>
              <a:latin typeface="等线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en-US" altLang="zh-CN" b="1" kern="0" dirty="0">
                <a:solidFill>
                  <a:srgbClr val="333333"/>
                </a:solidFill>
                <a:latin typeface="等线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     </a:t>
            </a:r>
            <a:r>
              <a:rPr lang="zh-CN" altLang="zh-CN" sz="1800" kern="0" dirty="0">
                <a:solidFill>
                  <a:srgbClr val="333333"/>
                </a:solidFill>
                <a:effectLst/>
                <a:latin typeface="等线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将一只手置于患者的前额，然后用手掌推动，使其头部后仰；将另一只手的手指置于颏骨附近的下颌下方；提起下颌，使颏骨上抬</a:t>
            </a:r>
            <a:r>
              <a:rPr lang="zh-CN" altLang="en-US" sz="1800" kern="0" dirty="0">
                <a:solidFill>
                  <a:srgbClr val="333333"/>
                </a:solidFill>
                <a:effectLst/>
                <a:latin typeface="等线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。</a:t>
            </a:r>
            <a:endParaRPr lang="zh-CN" altLang="en-US" dirty="0"/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C43A4D8F-388E-0EB4-6995-0EAE752FDC49}"/>
              </a:ext>
            </a:extLst>
          </p:cNvPr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>
          <a:xfrm>
            <a:off x="2417098" y="2156251"/>
            <a:ext cx="4309803" cy="24048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文本框 5">
            <a:extLst>
              <a:ext uri="{FF2B5EF4-FFF2-40B4-BE49-F238E27FC236}">
                <a16:creationId xmlns:a16="http://schemas.microsoft.com/office/drawing/2014/main" id="{E81C91B7-6B5F-5840-FA2F-241933F03B6E}"/>
              </a:ext>
            </a:extLst>
          </p:cNvPr>
          <p:cNvSpPr txBox="1"/>
          <p:nvPr/>
        </p:nvSpPr>
        <p:spPr>
          <a:xfrm>
            <a:off x="3840480" y="4637036"/>
            <a:ext cx="457200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zh-CN" sz="1200" b="1" dirty="0">
                <a:solidFill>
                  <a:srgbClr val="333333"/>
                </a:solidFill>
                <a:effectLst/>
                <a:ea typeface="宋体" panose="02010600030101010101" pitchFamily="2" charset="-122"/>
                <a:cs typeface="宋体" panose="02010600030101010101" pitchFamily="2" charset="-122"/>
              </a:rPr>
              <a:t>仰头抬颏法</a:t>
            </a:r>
            <a:endParaRPr lang="zh-CN" altLang="en-US" sz="1200" dirty="0"/>
          </a:p>
        </p:txBody>
      </p:sp>
    </p:spTree>
    <p:extLst>
      <p:ext uri="{BB962C8B-B14F-4D97-AF65-F5344CB8AC3E}">
        <p14:creationId xmlns:p14="http://schemas.microsoft.com/office/powerpoint/2010/main" val="29817257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9" advClick="0" advTm="6645">
        <p:comb/>
      </p:transition>
    </mc:Choice>
    <mc:Fallback xmlns="">
      <p:transition advClick="0" advTm="6645">
        <p:comb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组合 28"/>
          <p:cNvGrpSpPr/>
          <p:nvPr userDrawn="1"/>
        </p:nvGrpSpPr>
        <p:grpSpPr>
          <a:xfrm>
            <a:off x="122107" y="72019"/>
            <a:ext cx="5135880" cy="400110"/>
            <a:chOff x="162802" y="106676"/>
            <a:chExt cx="6847522" cy="592651"/>
          </a:xfrm>
        </p:grpSpPr>
        <p:sp>
          <p:nvSpPr>
            <p:cNvPr id="9" name="文本框 8"/>
            <p:cNvSpPr txBox="1"/>
            <p:nvPr/>
          </p:nvSpPr>
          <p:spPr>
            <a:xfrm>
              <a:off x="923920" y="106676"/>
              <a:ext cx="6086404" cy="5926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b="0" dirty="0">
                  <a:solidFill>
                    <a:srgbClr val="FF7F7F"/>
                  </a:solidFill>
                  <a:latin typeface="微软雅黑" panose="020B0503020204020204" charset="-122"/>
                  <a:ea typeface="微软雅黑" panose="020B0503020204020204" charset="-122"/>
                </a:rPr>
                <a:t>子任务</a:t>
              </a:r>
              <a:r>
                <a:rPr lang="en-US" altLang="zh-CN" sz="2000" b="0" dirty="0">
                  <a:solidFill>
                    <a:srgbClr val="FF7F7F"/>
                  </a:solidFill>
                  <a:latin typeface="微软雅黑" panose="020B0503020204020204" charset="-122"/>
                  <a:ea typeface="微软雅黑" panose="020B0503020204020204" charset="-122"/>
                </a:rPr>
                <a:t>1 </a:t>
              </a:r>
              <a:r>
                <a:rPr lang="zh-CN" altLang="zh-CN" sz="2000" dirty="0">
                  <a:solidFill>
                    <a:srgbClr val="FF7F7F"/>
                  </a:solidFill>
                  <a:latin typeface="微软雅黑" panose="020B0503020204020204" charset="-122"/>
                  <a:ea typeface="微软雅黑" panose="020B0503020204020204" charset="-122"/>
                </a:rPr>
                <a:t>心肺复苏术</a:t>
              </a:r>
            </a:p>
          </p:txBody>
        </p:sp>
        <p:grpSp>
          <p:nvGrpSpPr>
            <p:cNvPr id="10" name="组合 9"/>
            <p:cNvGrpSpPr/>
            <p:nvPr/>
          </p:nvGrpSpPr>
          <p:grpSpPr>
            <a:xfrm>
              <a:off x="162802" y="132600"/>
              <a:ext cx="729287" cy="445249"/>
              <a:chOff x="7304087" y="2314113"/>
              <a:chExt cx="1001487" cy="611434"/>
            </a:xfrm>
          </p:grpSpPr>
          <p:sp>
            <p:nvSpPr>
              <p:cNvPr id="11" name="对角圆角矩形 10"/>
              <p:cNvSpPr/>
              <p:nvPr/>
            </p:nvSpPr>
            <p:spPr>
              <a:xfrm>
                <a:off x="7304087" y="2314113"/>
                <a:ext cx="1001487" cy="611434"/>
              </a:xfrm>
              <a:prstGeom prst="round2DiagRect">
                <a:avLst>
                  <a:gd name="adj1" fmla="val 50000"/>
                  <a:gd name="adj2" fmla="val 0"/>
                </a:avLst>
              </a:prstGeom>
              <a:solidFill>
                <a:srgbClr val="FF7F7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61718" tIns="30858" rIns="61718" bIns="30858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 sz="2025" b="0"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pic>
            <p:nvPicPr>
              <p:cNvPr id="12" name="图片 11"/>
              <p:cNvPicPr>
                <a:picLocks noChangeAspect="1"/>
              </p:cNvPicPr>
              <p:nvPr/>
            </p:nvPicPr>
            <p:blipFill>
              <a:blip r:embed="rId3" cstate="print">
                <a:biLevel thresh="25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570796" y="2436888"/>
                <a:ext cx="468069" cy="365885"/>
              </a:xfrm>
              <a:prstGeom prst="rect">
                <a:avLst/>
              </a:prstGeom>
            </p:spPr>
          </p:pic>
        </p:grpSp>
      </p:grpSp>
      <p:sp>
        <p:nvSpPr>
          <p:cNvPr id="3" name="文本框 2">
            <a:extLst>
              <a:ext uri="{FF2B5EF4-FFF2-40B4-BE49-F238E27FC236}">
                <a16:creationId xmlns:a16="http://schemas.microsoft.com/office/drawing/2014/main" id="{62838AFF-76D8-09A7-C0FC-C715268CAC78}"/>
              </a:ext>
            </a:extLst>
          </p:cNvPr>
          <p:cNvSpPr txBox="1"/>
          <p:nvPr/>
        </p:nvSpPr>
        <p:spPr>
          <a:xfrm>
            <a:off x="618978" y="613675"/>
            <a:ext cx="4572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zh-CN" sz="1800" b="1" kern="100" dirty="0">
                <a:solidFill>
                  <a:srgbClr val="333333"/>
                </a:solidFill>
                <a:effectLst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sz="1800" b="1" dirty="0">
                <a:solidFill>
                  <a:srgbClr val="333333"/>
                </a:solidFill>
                <a:effectLst/>
                <a:latin typeface="宋体" panose="02010600030101010101" pitchFamily="2" charset="-122"/>
                <a:cs typeface="宋体" panose="02010600030101010101" pitchFamily="2" charset="-122"/>
              </a:rPr>
              <a:t>2</a:t>
            </a:r>
            <a:r>
              <a:rPr lang="zh-CN" altLang="zh-CN" sz="1800" b="1" dirty="0">
                <a:solidFill>
                  <a:srgbClr val="333333"/>
                </a:solidFill>
                <a:effectLst/>
                <a:ea typeface="宋体" panose="02010600030101010101" pitchFamily="2" charset="-122"/>
                <a:cs typeface="宋体" panose="02010600030101010101" pitchFamily="2" charset="-122"/>
              </a:rPr>
              <a:t>）托下颌法</a:t>
            </a:r>
            <a:endParaRPr lang="zh-CN" altLang="en-US" b="1" dirty="0"/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B183D93A-0164-C6DE-F833-0919C92A04B4}"/>
              </a:ext>
            </a:extLst>
          </p:cNvPr>
          <p:cNvSpPr txBox="1"/>
          <p:nvPr/>
        </p:nvSpPr>
        <p:spPr>
          <a:xfrm>
            <a:off x="692973" y="1054129"/>
            <a:ext cx="7958658" cy="129195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66675" algn="just">
              <a:lnSpc>
                <a:spcPct val="150000"/>
              </a:lnSpc>
            </a:pPr>
            <a:r>
              <a:rPr lang="en-US" altLang="zh-CN" sz="1800" kern="0" dirty="0">
                <a:solidFill>
                  <a:srgbClr val="333333"/>
                </a:solidFill>
                <a:effectLst/>
                <a:latin typeface="等线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  </a:t>
            </a:r>
            <a:r>
              <a:rPr lang="zh-CN" altLang="zh-CN" sz="1800" kern="0" dirty="0">
                <a:solidFill>
                  <a:srgbClr val="333333"/>
                </a:solidFill>
                <a:effectLst/>
                <a:latin typeface="等线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双手在患者头部两侧、握紧下颌角，双肘支撑在患者平躺平面，用力向上托下颌、拇指分开口唇，不伴头颈后仰。</a:t>
            </a:r>
            <a:r>
              <a:rPr lang="zh-CN" altLang="zh-CN" sz="1800" dirty="0">
                <a:solidFill>
                  <a:srgbClr val="333333"/>
                </a:solidFill>
                <a:effectLst/>
                <a:ea typeface="宋体" panose="02010600030101010101" pitchFamily="2" charset="-122"/>
                <a:cs typeface="宋体" panose="02010600030101010101" pitchFamily="2" charset="-122"/>
              </a:rPr>
              <a:t>注意在开放气道同时应该用手指挖出病人口中异物或呕吐物，有假牙者应取出假牙。</a:t>
            </a:r>
            <a:endParaRPr lang="zh-CN" altLang="zh-CN" sz="1800" kern="100" dirty="0">
              <a:effectLst/>
              <a:latin typeface="等线" panose="02010600030101010101" pitchFamily="2" charset="-122"/>
              <a:ea typeface="等线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DD7153AE-3CBA-4BD8-046B-DB3B719743F2}"/>
              </a:ext>
            </a:extLst>
          </p:cNvPr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>
          <a:xfrm>
            <a:off x="2567352" y="2292915"/>
            <a:ext cx="3643533" cy="25867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文本框 7">
            <a:extLst>
              <a:ext uri="{FF2B5EF4-FFF2-40B4-BE49-F238E27FC236}">
                <a16:creationId xmlns:a16="http://schemas.microsoft.com/office/drawing/2014/main" id="{D940E38E-CCE4-4C47-D9A3-4EE548205744}"/>
              </a:ext>
            </a:extLst>
          </p:cNvPr>
          <p:cNvSpPr txBox="1"/>
          <p:nvPr/>
        </p:nvSpPr>
        <p:spPr>
          <a:xfrm>
            <a:off x="3974123" y="4794482"/>
            <a:ext cx="457200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zh-CN" sz="1200" b="1" dirty="0">
                <a:solidFill>
                  <a:srgbClr val="333333"/>
                </a:solidFill>
                <a:effectLst/>
                <a:ea typeface="宋体" panose="02010600030101010101" pitchFamily="2" charset="-122"/>
                <a:cs typeface="宋体" panose="02010600030101010101" pitchFamily="2" charset="-122"/>
              </a:rPr>
              <a:t>托下颌法</a:t>
            </a:r>
            <a:endParaRPr lang="zh-CN" altLang="en-US" sz="1200" dirty="0"/>
          </a:p>
        </p:txBody>
      </p:sp>
    </p:spTree>
    <p:extLst>
      <p:ext uri="{BB962C8B-B14F-4D97-AF65-F5344CB8AC3E}">
        <p14:creationId xmlns:p14="http://schemas.microsoft.com/office/powerpoint/2010/main" val="8335216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9" advClick="0" advTm="6645">
        <p:comb/>
      </p:transition>
    </mc:Choice>
    <mc:Fallback xmlns="">
      <p:transition advClick="0" advTm="6645">
        <p:comb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组合 28"/>
          <p:cNvGrpSpPr/>
          <p:nvPr userDrawn="1"/>
        </p:nvGrpSpPr>
        <p:grpSpPr>
          <a:xfrm>
            <a:off x="122107" y="72019"/>
            <a:ext cx="5135880" cy="400110"/>
            <a:chOff x="162802" y="106676"/>
            <a:chExt cx="6847522" cy="592651"/>
          </a:xfrm>
        </p:grpSpPr>
        <p:sp>
          <p:nvSpPr>
            <p:cNvPr id="9" name="文本框 8"/>
            <p:cNvSpPr txBox="1"/>
            <p:nvPr/>
          </p:nvSpPr>
          <p:spPr>
            <a:xfrm>
              <a:off x="923920" y="106676"/>
              <a:ext cx="6086404" cy="5926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b="0" dirty="0">
                  <a:solidFill>
                    <a:srgbClr val="FF7F7F"/>
                  </a:solidFill>
                  <a:latin typeface="微软雅黑" panose="020B0503020204020204" charset="-122"/>
                  <a:ea typeface="微软雅黑" panose="020B0503020204020204" charset="-122"/>
                </a:rPr>
                <a:t>子任务</a:t>
              </a:r>
              <a:r>
                <a:rPr lang="en-US" altLang="zh-CN" sz="2000" b="0" dirty="0">
                  <a:solidFill>
                    <a:srgbClr val="FF7F7F"/>
                  </a:solidFill>
                  <a:latin typeface="微软雅黑" panose="020B0503020204020204" charset="-122"/>
                  <a:ea typeface="微软雅黑" panose="020B0503020204020204" charset="-122"/>
                </a:rPr>
                <a:t>1 </a:t>
              </a:r>
              <a:r>
                <a:rPr lang="zh-CN" altLang="zh-CN" sz="2000" dirty="0">
                  <a:solidFill>
                    <a:srgbClr val="FF7F7F"/>
                  </a:solidFill>
                  <a:latin typeface="微软雅黑" panose="020B0503020204020204" charset="-122"/>
                  <a:ea typeface="微软雅黑" panose="020B0503020204020204" charset="-122"/>
                </a:rPr>
                <a:t>心肺复苏术</a:t>
              </a:r>
            </a:p>
          </p:txBody>
        </p:sp>
        <p:grpSp>
          <p:nvGrpSpPr>
            <p:cNvPr id="10" name="组合 9"/>
            <p:cNvGrpSpPr/>
            <p:nvPr/>
          </p:nvGrpSpPr>
          <p:grpSpPr>
            <a:xfrm>
              <a:off x="162802" y="132600"/>
              <a:ext cx="729287" cy="445249"/>
              <a:chOff x="7304087" y="2314113"/>
              <a:chExt cx="1001487" cy="611434"/>
            </a:xfrm>
          </p:grpSpPr>
          <p:sp>
            <p:nvSpPr>
              <p:cNvPr id="11" name="对角圆角矩形 10"/>
              <p:cNvSpPr/>
              <p:nvPr/>
            </p:nvSpPr>
            <p:spPr>
              <a:xfrm>
                <a:off x="7304087" y="2314113"/>
                <a:ext cx="1001487" cy="611434"/>
              </a:xfrm>
              <a:prstGeom prst="round2DiagRect">
                <a:avLst>
                  <a:gd name="adj1" fmla="val 50000"/>
                  <a:gd name="adj2" fmla="val 0"/>
                </a:avLst>
              </a:prstGeom>
              <a:solidFill>
                <a:srgbClr val="FF7F7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61718" tIns="30858" rIns="61718" bIns="30858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 sz="2025" b="0"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pic>
            <p:nvPicPr>
              <p:cNvPr id="12" name="图片 11"/>
              <p:cNvPicPr>
                <a:picLocks noChangeAspect="1"/>
              </p:cNvPicPr>
              <p:nvPr/>
            </p:nvPicPr>
            <p:blipFill>
              <a:blip r:embed="rId3" cstate="print">
                <a:biLevel thresh="25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570796" y="2436888"/>
                <a:ext cx="468069" cy="365885"/>
              </a:xfrm>
              <a:prstGeom prst="rect">
                <a:avLst/>
              </a:prstGeom>
            </p:spPr>
          </p:pic>
        </p:grpSp>
      </p:grpSp>
      <p:sp>
        <p:nvSpPr>
          <p:cNvPr id="3" name="文本框 2">
            <a:extLst>
              <a:ext uri="{FF2B5EF4-FFF2-40B4-BE49-F238E27FC236}">
                <a16:creationId xmlns:a16="http://schemas.microsoft.com/office/drawing/2014/main" id="{2EF493D2-DA35-F31D-968F-45D45EBC88EA}"/>
              </a:ext>
            </a:extLst>
          </p:cNvPr>
          <p:cNvSpPr txBox="1"/>
          <p:nvPr/>
        </p:nvSpPr>
        <p:spPr>
          <a:xfrm>
            <a:off x="395602" y="617881"/>
            <a:ext cx="4572000" cy="4734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304800" algn="just">
              <a:lnSpc>
                <a:spcPct val="156000"/>
              </a:lnSpc>
              <a:spcBef>
                <a:spcPts val="1400"/>
              </a:spcBef>
              <a:spcAft>
                <a:spcPts val="1450"/>
              </a:spcAft>
            </a:pPr>
            <a:r>
              <a:rPr lang="en-US" altLang="zh-CN" sz="1800" b="1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等线" panose="02010600030101010101" pitchFamily="2" charset="-122"/>
              </a:rPr>
              <a:t>4. </a:t>
            </a:r>
            <a:r>
              <a:rPr lang="zh-CN" altLang="zh-CN" sz="1800" b="1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等线" panose="02010600030101010101" pitchFamily="2" charset="-122"/>
              </a:rPr>
              <a:t>人工呼吸（</a:t>
            </a:r>
            <a:r>
              <a:rPr lang="en-US" altLang="zh-CN" sz="1800" b="1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等线" panose="02010600030101010101" pitchFamily="2" charset="-122"/>
              </a:rPr>
              <a:t>breathing, B</a:t>
            </a:r>
            <a:r>
              <a:rPr lang="zh-CN" altLang="zh-CN" sz="1800" b="1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等线" panose="02010600030101010101" pitchFamily="2" charset="-122"/>
              </a:rPr>
              <a:t>）</a:t>
            </a:r>
            <a:endParaRPr lang="zh-CN" altLang="zh-CN" sz="2000" b="1" kern="100" dirty="0">
              <a:effectLst/>
              <a:latin typeface="等线" panose="02010600030101010101" pitchFamily="2" charset="-122"/>
              <a:ea typeface="等线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8A4FD52C-A5EE-77AD-C139-9C3212D382E3}"/>
              </a:ext>
            </a:extLst>
          </p:cNvPr>
          <p:cNvSpPr txBox="1"/>
          <p:nvPr/>
        </p:nvSpPr>
        <p:spPr>
          <a:xfrm>
            <a:off x="844061" y="1091344"/>
            <a:ext cx="7624690" cy="336944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66675" algn="l">
              <a:lnSpc>
                <a:spcPct val="150000"/>
              </a:lnSpc>
            </a:pPr>
            <a:r>
              <a:rPr lang="en-US" altLang="zh-CN" sz="1800" kern="0" dirty="0">
                <a:solidFill>
                  <a:srgbClr val="333333"/>
                </a:solidFill>
                <a:effectLst/>
                <a:latin typeface="等线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  </a:t>
            </a:r>
            <a:r>
              <a:rPr lang="zh-CN" altLang="zh-CN" sz="1800" kern="0" dirty="0">
                <a:solidFill>
                  <a:srgbClr val="333333"/>
                </a:solidFill>
                <a:effectLst/>
                <a:latin typeface="等线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实施口对口人工呼吸是借助急救者吹气的力量，使气体被动吹入肺泡，通过肺的间歇性膨胀，以达到维持肺泡通气和氧合作用，从而减轻组织缺氧和二氧化碳潴留。</a:t>
            </a:r>
            <a:endParaRPr lang="zh-CN" altLang="zh-CN" sz="1800" kern="100" dirty="0">
              <a:effectLst/>
              <a:latin typeface="等线" panose="02010600030101010101" pitchFamily="2" charset="-122"/>
              <a:ea typeface="等线" panose="02010600030101010101" pitchFamily="2" charset="-122"/>
              <a:cs typeface="Times New Roman" panose="02020603050405020304" pitchFamily="18" charset="0"/>
            </a:endParaRPr>
          </a:p>
          <a:p>
            <a:pPr indent="66675" algn="l">
              <a:lnSpc>
                <a:spcPct val="150000"/>
              </a:lnSpc>
            </a:pPr>
            <a:r>
              <a:rPr lang="en-US" altLang="zh-CN" sz="1800" kern="0" dirty="0">
                <a:solidFill>
                  <a:srgbClr val="333333"/>
                </a:solidFill>
                <a:effectLst/>
                <a:latin typeface="宋体" panose="02010600030101010101" pitchFamily="2" charset="-122"/>
                <a:ea typeface="等线" panose="02010600030101010101" pitchFamily="2" charset="-122"/>
                <a:cs typeface="宋体" panose="02010600030101010101" pitchFamily="2" charset="-122"/>
              </a:rPr>
              <a:t>   </a:t>
            </a:r>
            <a:r>
              <a:rPr lang="zh-CN" altLang="zh-CN" sz="1800" kern="0" dirty="0">
                <a:solidFill>
                  <a:srgbClr val="333333"/>
                </a:solidFill>
                <a:effectLst/>
                <a:latin typeface="等线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施救者用保持患者头后仰，拇、食指捏住患者鼻孔， 双唇包紧患者口部，用力吹气</a:t>
            </a:r>
            <a:r>
              <a:rPr lang="en-US" altLang="zh-CN" sz="1800" kern="0" dirty="0">
                <a:solidFill>
                  <a:srgbClr val="333333"/>
                </a:solidFill>
                <a:effectLst/>
                <a:latin typeface="等线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1</a:t>
            </a:r>
            <a:r>
              <a:rPr lang="zh-CN" altLang="zh-CN" sz="1800" kern="0" dirty="0">
                <a:solidFill>
                  <a:srgbClr val="333333"/>
                </a:solidFill>
                <a:effectLst/>
                <a:latin typeface="等线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秒以上</a:t>
            </a:r>
            <a:r>
              <a:rPr lang="en-US" altLang="zh-CN" sz="1800" kern="0" dirty="0">
                <a:solidFill>
                  <a:srgbClr val="333333"/>
                </a:solidFill>
                <a:effectLst/>
                <a:latin typeface="等线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,</a:t>
            </a:r>
            <a:r>
              <a:rPr lang="zh-CN" altLang="zh-CN" sz="1800" kern="0" dirty="0">
                <a:solidFill>
                  <a:srgbClr val="333333"/>
                </a:solidFill>
                <a:effectLst/>
                <a:latin typeface="等线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使胸廓扩张，吹气完松开捏住患者鼻孔的拇、食指，让患者的胸廓及肺依靠其弹性自主回缩呼气，呼气时听到或感到有气体逸出，以上步骤再重复一次。每分钟</a:t>
            </a:r>
            <a:r>
              <a:rPr lang="en-US" altLang="zh-CN" sz="1800" kern="0" dirty="0">
                <a:solidFill>
                  <a:srgbClr val="333333"/>
                </a:solidFill>
                <a:effectLst/>
                <a:latin typeface="等线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14-16</a:t>
            </a:r>
            <a:r>
              <a:rPr lang="zh-CN" altLang="zh-CN" sz="1800" kern="0" dirty="0">
                <a:solidFill>
                  <a:srgbClr val="333333"/>
                </a:solidFill>
                <a:effectLst/>
                <a:latin typeface="等线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次。每次吹气气量为</a:t>
            </a:r>
            <a:r>
              <a:rPr lang="en-US" altLang="zh-CN" sz="1800" kern="0" dirty="0">
                <a:solidFill>
                  <a:srgbClr val="333333"/>
                </a:solidFill>
                <a:effectLst/>
                <a:latin typeface="等线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800-1200</a:t>
            </a:r>
            <a:r>
              <a:rPr lang="zh-CN" altLang="zh-CN" sz="1800" kern="0" dirty="0">
                <a:solidFill>
                  <a:srgbClr val="333333"/>
                </a:solidFill>
                <a:effectLst/>
                <a:latin typeface="等线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毫升。不要超过</a:t>
            </a:r>
            <a:r>
              <a:rPr lang="en-US" altLang="zh-CN" sz="1800" kern="0" dirty="0">
                <a:solidFill>
                  <a:srgbClr val="333333"/>
                </a:solidFill>
                <a:effectLst/>
                <a:latin typeface="等线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1200</a:t>
            </a:r>
            <a:r>
              <a:rPr lang="zh-CN" altLang="zh-CN" sz="1800" kern="0" dirty="0">
                <a:solidFill>
                  <a:srgbClr val="333333"/>
                </a:solidFill>
                <a:effectLst/>
                <a:latin typeface="等线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毫升，以免造成胃大量充气。</a:t>
            </a:r>
            <a:endParaRPr lang="zh-CN" altLang="zh-CN" sz="1800" kern="100" dirty="0">
              <a:effectLst/>
              <a:latin typeface="等线" panose="02010600030101010101" pitchFamily="2" charset="-122"/>
              <a:ea typeface="等线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311582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9" advClick="0" advTm="6645">
        <p:comb/>
      </p:transition>
    </mc:Choice>
    <mc:Fallback xmlns="">
      <p:transition advClick="0" advTm="6645">
        <p:comb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组合 28"/>
          <p:cNvGrpSpPr/>
          <p:nvPr userDrawn="1"/>
        </p:nvGrpSpPr>
        <p:grpSpPr>
          <a:xfrm>
            <a:off x="122107" y="72019"/>
            <a:ext cx="5135880" cy="400110"/>
            <a:chOff x="162802" y="106676"/>
            <a:chExt cx="6847522" cy="592651"/>
          </a:xfrm>
        </p:grpSpPr>
        <p:sp>
          <p:nvSpPr>
            <p:cNvPr id="9" name="文本框 8"/>
            <p:cNvSpPr txBox="1"/>
            <p:nvPr/>
          </p:nvSpPr>
          <p:spPr>
            <a:xfrm>
              <a:off x="923920" y="106676"/>
              <a:ext cx="6086404" cy="5926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b="0" dirty="0">
                  <a:solidFill>
                    <a:srgbClr val="FF7F7F"/>
                  </a:solidFill>
                  <a:latin typeface="微软雅黑" panose="020B0503020204020204" charset="-122"/>
                  <a:ea typeface="微软雅黑" panose="020B0503020204020204" charset="-122"/>
                </a:rPr>
                <a:t>子任务</a:t>
              </a:r>
              <a:r>
                <a:rPr lang="en-US" altLang="zh-CN" sz="2000" b="0" dirty="0">
                  <a:solidFill>
                    <a:srgbClr val="FF7F7F"/>
                  </a:solidFill>
                  <a:latin typeface="微软雅黑" panose="020B0503020204020204" charset="-122"/>
                  <a:ea typeface="微软雅黑" panose="020B0503020204020204" charset="-122"/>
                </a:rPr>
                <a:t>1 </a:t>
              </a:r>
              <a:r>
                <a:rPr lang="zh-CN" altLang="zh-CN" sz="2000" dirty="0">
                  <a:solidFill>
                    <a:srgbClr val="FF7F7F"/>
                  </a:solidFill>
                  <a:latin typeface="微软雅黑" panose="020B0503020204020204" charset="-122"/>
                  <a:ea typeface="微软雅黑" panose="020B0503020204020204" charset="-122"/>
                </a:rPr>
                <a:t>心肺复苏术</a:t>
              </a:r>
            </a:p>
          </p:txBody>
        </p:sp>
        <p:grpSp>
          <p:nvGrpSpPr>
            <p:cNvPr id="10" name="组合 9"/>
            <p:cNvGrpSpPr/>
            <p:nvPr/>
          </p:nvGrpSpPr>
          <p:grpSpPr>
            <a:xfrm>
              <a:off x="162802" y="132600"/>
              <a:ext cx="729287" cy="445249"/>
              <a:chOff x="7304087" y="2314113"/>
              <a:chExt cx="1001487" cy="611434"/>
            </a:xfrm>
          </p:grpSpPr>
          <p:sp>
            <p:nvSpPr>
              <p:cNvPr id="11" name="对角圆角矩形 10"/>
              <p:cNvSpPr/>
              <p:nvPr/>
            </p:nvSpPr>
            <p:spPr>
              <a:xfrm>
                <a:off x="7304087" y="2314113"/>
                <a:ext cx="1001487" cy="611434"/>
              </a:xfrm>
              <a:prstGeom prst="round2DiagRect">
                <a:avLst>
                  <a:gd name="adj1" fmla="val 50000"/>
                  <a:gd name="adj2" fmla="val 0"/>
                </a:avLst>
              </a:prstGeom>
              <a:solidFill>
                <a:srgbClr val="FF7F7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61718" tIns="30858" rIns="61718" bIns="30858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 sz="2025" b="0"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pic>
            <p:nvPicPr>
              <p:cNvPr id="12" name="图片 11"/>
              <p:cNvPicPr>
                <a:picLocks noChangeAspect="1"/>
              </p:cNvPicPr>
              <p:nvPr/>
            </p:nvPicPr>
            <p:blipFill>
              <a:blip r:embed="rId3" cstate="print">
                <a:biLevel thresh="25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570796" y="2436888"/>
                <a:ext cx="468069" cy="365885"/>
              </a:xfrm>
              <a:prstGeom prst="rect">
                <a:avLst/>
              </a:prstGeom>
            </p:spPr>
          </p:pic>
        </p:grpSp>
      </p:grpSp>
      <p:pic>
        <p:nvPicPr>
          <p:cNvPr id="2" name="图片 1">
            <a:extLst>
              <a:ext uri="{FF2B5EF4-FFF2-40B4-BE49-F238E27FC236}">
                <a16:creationId xmlns:a16="http://schemas.microsoft.com/office/drawing/2014/main" id="{B7A42E32-8313-BEC6-0CA6-97764B9B4338}"/>
              </a:ext>
            </a:extLst>
          </p:cNvPr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>
          <a:xfrm>
            <a:off x="2130523" y="1020273"/>
            <a:ext cx="4481292" cy="26615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文本框 3">
            <a:extLst>
              <a:ext uri="{FF2B5EF4-FFF2-40B4-BE49-F238E27FC236}">
                <a16:creationId xmlns:a16="http://schemas.microsoft.com/office/drawing/2014/main" id="{E031C892-C108-6147-12DB-40EE7FF165CE}"/>
              </a:ext>
            </a:extLst>
          </p:cNvPr>
          <p:cNvSpPr txBox="1"/>
          <p:nvPr/>
        </p:nvSpPr>
        <p:spPr>
          <a:xfrm>
            <a:off x="3439551" y="3860626"/>
            <a:ext cx="457200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zh-CN" sz="1200" b="1" dirty="0">
                <a:solidFill>
                  <a:srgbClr val="333333"/>
                </a:solidFill>
                <a:effectLst/>
                <a:ea typeface="宋体" panose="02010600030101010101" pitchFamily="2" charset="-122"/>
                <a:cs typeface="宋体" panose="02010600030101010101" pitchFamily="2" charset="-122"/>
              </a:rPr>
              <a:t>人工呼吸</a:t>
            </a:r>
            <a:endParaRPr lang="zh-CN" altLang="en-US" sz="1200" dirty="0"/>
          </a:p>
        </p:txBody>
      </p:sp>
    </p:spTree>
    <p:extLst>
      <p:ext uri="{BB962C8B-B14F-4D97-AF65-F5344CB8AC3E}">
        <p14:creationId xmlns:p14="http://schemas.microsoft.com/office/powerpoint/2010/main" val="1601347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9" advClick="0" advTm="6645">
        <p:comb/>
      </p:transition>
    </mc:Choice>
    <mc:Fallback xmlns="">
      <p:transition advClick="0" advTm="6645">
        <p:comb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组合 28"/>
          <p:cNvGrpSpPr/>
          <p:nvPr userDrawn="1"/>
        </p:nvGrpSpPr>
        <p:grpSpPr>
          <a:xfrm>
            <a:off x="122107" y="72019"/>
            <a:ext cx="5135880" cy="400110"/>
            <a:chOff x="162802" y="106676"/>
            <a:chExt cx="6847522" cy="592651"/>
          </a:xfrm>
        </p:grpSpPr>
        <p:sp>
          <p:nvSpPr>
            <p:cNvPr id="9" name="文本框 8"/>
            <p:cNvSpPr txBox="1"/>
            <p:nvPr/>
          </p:nvSpPr>
          <p:spPr>
            <a:xfrm>
              <a:off x="923920" y="106676"/>
              <a:ext cx="6086404" cy="5926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b="0" dirty="0">
                  <a:solidFill>
                    <a:srgbClr val="FF7F7F"/>
                  </a:solidFill>
                  <a:latin typeface="微软雅黑" panose="020B0503020204020204" charset="-122"/>
                  <a:ea typeface="微软雅黑" panose="020B0503020204020204" charset="-122"/>
                </a:rPr>
                <a:t>子任务</a:t>
              </a:r>
              <a:r>
                <a:rPr lang="en-US" altLang="zh-CN" sz="2000" b="0" dirty="0">
                  <a:solidFill>
                    <a:srgbClr val="FF7F7F"/>
                  </a:solidFill>
                  <a:latin typeface="微软雅黑" panose="020B0503020204020204" charset="-122"/>
                  <a:ea typeface="微软雅黑" panose="020B0503020204020204" charset="-122"/>
                </a:rPr>
                <a:t>1 </a:t>
              </a:r>
              <a:r>
                <a:rPr lang="zh-CN" altLang="zh-CN" sz="2000" dirty="0">
                  <a:solidFill>
                    <a:srgbClr val="FF7F7F"/>
                  </a:solidFill>
                  <a:latin typeface="微软雅黑" panose="020B0503020204020204" charset="-122"/>
                  <a:ea typeface="微软雅黑" panose="020B0503020204020204" charset="-122"/>
                </a:rPr>
                <a:t>心肺复苏术</a:t>
              </a:r>
            </a:p>
          </p:txBody>
        </p:sp>
        <p:grpSp>
          <p:nvGrpSpPr>
            <p:cNvPr id="10" name="组合 9"/>
            <p:cNvGrpSpPr/>
            <p:nvPr/>
          </p:nvGrpSpPr>
          <p:grpSpPr>
            <a:xfrm>
              <a:off x="162802" y="132600"/>
              <a:ext cx="729287" cy="445249"/>
              <a:chOff x="7304087" y="2314113"/>
              <a:chExt cx="1001487" cy="611434"/>
            </a:xfrm>
          </p:grpSpPr>
          <p:sp>
            <p:nvSpPr>
              <p:cNvPr id="11" name="对角圆角矩形 10"/>
              <p:cNvSpPr/>
              <p:nvPr/>
            </p:nvSpPr>
            <p:spPr>
              <a:xfrm>
                <a:off x="7304087" y="2314113"/>
                <a:ext cx="1001487" cy="611434"/>
              </a:xfrm>
              <a:prstGeom prst="round2DiagRect">
                <a:avLst>
                  <a:gd name="adj1" fmla="val 50000"/>
                  <a:gd name="adj2" fmla="val 0"/>
                </a:avLst>
              </a:prstGeom>
              <a:solidFill>
                <a:srgbClr val="FF7F7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61718" tIns="30858" rIns="61718" bIns="30858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 sz="2025" b="0"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pic>
            <p:nvPicPr>
              <p:cNvPr id="12" name="图片 11"/>
              <p:cNvPicPr>
                <a:picLocks noChangeAspect="1"/>
              </p:cNvPicPr>
              <p:nvPr/>
            </p:nvPicPr>
            <p:blipFill>
              <a:blip r:embed="rId3" cstate="print">
                <a:biLevel thresh="25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570796" y="2436888"/>
                <a:ext cx="468069" cy="365885"/>
              </a:xfrm>
              <a:prstGeom prst="rect">
                <a:avLst/>
              </a:prstGeom>
            </p:spPr>
          </p:pic>
        </p:grpSp>
      </p:grpSp>
      <p:sp>
        <p:nvSpPr>
          <p:cNvPr id="3" name="文本框 2">
            <a:extLst>
              <a:ext uri="{FF2B5EF4-FFF2-40B4-BE49-F238E27FC236}">
                <a16:creationId xmlns:a16="http://schemas.microsoft.com/office/drawing/2014/main" id="{015759D2-8AEF-0BDC-A210-774A559AF3FA}"/>
              </a:ext>
            </a:extLst>
          </p:cNvPr>
          <p:cNvSpPr txBox="1"/>
          <p:nvPr/>
        </p:nvSpPr>
        <p:spPr>
          <a:xfrm>
            <a:off x="781249" y="810634"/>
            <a:ext cx="4572000" cy="5066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381000" algn="just">
              <a:lnSpc>
                <a:spcPct val="172000"/>
              </a:lnSpc>
              <a:spcBef>
                <a:spcPts val="1300"/>
              </a:spcBef>
              <a:spcAft>
                <a:spcPts val="1300"/>
              </a:spcAft>
            </a:pPr>
            <a:r>
              <a:rPr lang="zh-CN" altLang="zh-CN" sz="1800" b="1" kern="100" dirty="0"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四、心肺复苏成功的表现</a:t>
            </a:r>
            <a:endParaRPr lang="zh-CN" altLang="zh-CN" sz="1800" b="1" kern="100" dirty="0">
              <a:effectLst/>
              <a:latin typeface="等线" panose="02010600030101010101" pitchFamily="2" charset="-122"/>
              <a:ea typeface="等线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C1021DA8-E311-5243-3873-512DE410BBB6}"/>
              </a:ext>
            </a:extLst>
          </p:cNvPr>
          <p:cNvSpPr txBox="1"/>
          <p:nvPr/>
        </p:nvSpPr>
        <p:spPr>
          <a:xfrm>
            <a:off x="1364566" y="1378916"/>
            <a:ext cx="4572000" cy="29539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66675" algn="l">
              <a:lnSpc>
                <a:spcPct val="150000"/>
              </a:lnSpc>
            </a:pPr>
            <a:r>
              <a:rPr lang="en-US" altLang="zh-CN" sz="1800" kern="0" dirty="0">
                <a:solidFill>
                  <a:srgbClr val="333333"/>
                </a:solidFill>
                <a:effectLst/>
                <a:latin typeface="宋体" panose="02010600030101010101" pitchFamily="2" charset="-122"/>
                <a:ea typeface="等线" panose="02010600030101010101" pitchFamily="2" charset="-122"/>
                <a:cs typeface="宋体" panose="02010600030101010101" pitchFamily="2" charset="-122"/>
              </a:rPr>
              <a:t>1.</a:t>
            </a:r>
            <a:r>
              <a:rPr lang="zh-CN" altLang="zh-CN" sz="1800" kern="0" dirty="0">
                <a:solidFill>
                  <a:srgbClr val="333333"/>
                </a:solidFill>
                <a:effectLst/>
                <a:latin typeface="等线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能触到大动脉搏动 </a:t>
            </a:r>
            <a:endParaRPr lang="zh-CN" altLang="zh-CN" sz="1800" kern="100" dirty="0">
              <a:effectLst/>
              <a:latin typeface="等线" panose="02010600030101010101" pitchFamily="2" charset="-122"/>
              <a:ea typeface="等线" panose="02010600030101010101" pitchFamily="2" charset="-122"/>
              <a:cs typeface="Times New Roman" panose="02020603050405020304" pitchFamily="18" charset="0"/>
            </a:endParaRPr>
          </a:p>
          <a:p>
            <a:pPr indent="66675" algn="l">
              <a:lnSpc>
                <a:spcPct val="150000"/>
              </a:lnSpc>
            </a:pPr>
            <a:r>
              <a:rPr lang="en-US" altLang="zh-CN" sz="1800" kern="0" dirty="0">
                <a:solidFill>
                  <a:srgbClr val="333333"/>
                </a:solidFill>
                <a:effectLst/>
                <a:latin typeface="宋体" panose="02010600030101010101" pitchFamily="2" charset="-122"/>
                <a:ea typeface="等线" panose="02010600030101010101" pitchFamily="2" charset="-122"/>
                <a:cs typeface="宋体" panose="02010600030101010101" pitchFamily="2" charset="-122"/>
              </a:rPr>
              <a:t>2.</a:t>
            </a:r>
            <a:r>
              <a:rPr lang="zh-CN" altLang="zh-CN" sz="1800" kern="0" dirty="0">
                <a:solidFill>
                  <a:srgbClr val="333333"/>
                </a:solidFill>
                <a:effectLst/>
                <a:latin typeface="等线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皮肤色泽转红润 </a:t>
            </a:r>
            <a:endParaRPr lang="zh-CN" altLang="zh-CN" sz="1800" kern="100" dirty="0">
              <a:effectLst/>
              <a:latin typeface="等线" panose="02010600030101010101" pitchFamily="2" charset="-122"/>
              <a:ea typeface="等线" panose="02010600030101010101" pitchFamily="2" charset="-122"/>
              <a:cs typeface="Times New Roman" panose="02020603050405020304" pitchFamily="18" charset="0"/>
            </a:endParaRPr>
          </a:p>
          <a:p>
            <a:pPr indent="66675" algn="l">
              <a:lnSpc>
                <a:spcPct val="150000"/>
              </a:lnSpc>
            </a:pPr>
            <a:r>
              <a:rPr lang="en-US" altLang="zh-CN" sz="1800" kern="0" dirty="0">
                <a:solidFill>
                  <a:srgbClr val="333333"/>
                </a:solidFill>
                <a:effectLst/>
                <a:latin typeface="宋体" panose="02010600030101010101" pitchFamily="2" charset="-122"/>
                <a:ea typeface="等线" panose="02010600030101010101" pitchFamily="2" charset="-122"/>
                <a:cs typeface="宋体" panose="02010600030101010101" pitchFamily="2" charset="-122"/>
              </a:rPr>
              <a:t>3.</a:t>
            </a:r>
            <a:r>
              <a:rPr lang="zh-CN" altLang="zh-CN" sz="1800" kern="0" dirty="0">
                <a:solidFill>
                  <a:srgbClr val="333333"/>
                </a:solidFill>
                <a:effectLst/>
                <a:latin typeface="等线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散大的瞳孔缩小 </a:t>
            </a:r>
            <a:endParaRPr lang="zh-CN" altLang="zh-CN" sz="1800" kern="100" dirty="0">
              <a:effectLst/>
              <a:latin typeface="等线" panose="02010600030101010101" pitchFamily="2" charset="-122"/>
              <a:ea typeface="等线" panose="02010600030101010101" pitchFamily="2" charset="-122"/>
              <a:cs typeface="Times New Roman" panose="02020603050405020304" pitchFamily="18" charset="0"/>
            </a:endParaRPr>
          </a:p>
          <a:p>
            <a:pPr algn="l">
              <a:lnSpc>
                <a:spcPct val="150000"/>
              </a:lnSpc>
            </a:pPr>
            <a:r>
              <a:rPr lang="en-US" altLang="zh-CN" sz="1800" kern="0" dirty="0">
                <a:solidFill>
                  <a:srgbClr val="333333"/>
                </a:solidFill>
                <a:effectLst/>
                <a:latin typeface="宋体" panose="02010600030101010101" pitchFamily="2" charset="-122"/>
                <a:ea typeface="等线" panose="02010600030101010101" pitchFamily="2" charset="-122"/>
                <a:cs typeface="宋体" panose="02010600030101010101" pitchFamily="2" charset="-122"/>
              </a:rPr>
              <a:t> 4.</a:t>
            </a:r>
            <a:r>
              <a:rPr lang="zh-CN" altLang="zh-CN" sz="1800" kern="0" dirty="0">
                <a:solidFill>
                  <a:srgbClr val="333333"/>
                </a:solidFill>
                <a:effectLst/>
                <a:latin typeface="等线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自主呼吸恢复 </a:t>
            </a:r>
            <a:endParaRPr lang="zh-CN" altLang="zh-CN" sz="1800" kern="100" dirty="0">
              <a:effectLst/>
              <a:latin typeface="等线" panose="02010600030101010101" pitchFamily="2" charset="-122"/>
              <a:ea typeface="等线" panose="02010600030101010101" pitchFamily="2" charset="-122"/>
              <a:cs typeface="Times New Roman" panose="02020603050405020304" pitchFamily="18" charset="0"/>
            </a:endParaRPr>
          </a:p>
          <a:p>
            <a:pPr indent="66675" algn="l">
              <a:lnSpc>
                <a:spcPct val="150000"/>
              </a:lnSpc>
            </a:pPr>
            <a:r>
              <a:rPr lang="en-US" altLang="zh-CN" sz="1800" kern="0" dirty="0">
                <a:solidFill>
                  <a:srgbClr val="333333"/>
                </a:solidFill>
                <a:effectLst/>
                <a:latin typeface="宋体" panose="02010600030101010101" pitchFamily="2" charset="-122"/>
                <a:ea typeface="等线" panose="02010600030101010101" pitchFamily="2" charset="-122"/>
                <a:cs typeface="宋体" panose="02010600030101010101" pitchFamily="2" charset="-122"/>
              </a:rPr>
              <a:t>5.</a:t>
            </a:r>
            <a:r>
              <a:rPr lang="zh-CN" altLang="zh-CN" sz="1800" kern="0" dirty="0">
                <a:solidFill>
                  <a:srgbClr val="333333"/>
                </a:solidFill>
                <a:effectLst/>
                <a:latin typeface="等线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意识恢复</a:t>
            </a:r>
            <a:endParaRPr lang="zh-CN" altLang="zh-CN" sz="1800" kern="100" dirty="0">
              <a:effectLst/>
              <a:latin typeface="等线" panose="02010600030101010101" pitchFamily="2" charset="-122"/>
              <a:ea typeface="等线" panose="02010600030101010101" pitchFamily="2" charset="-122"/>
              <a:cs typeface="Times New Roman" panose="02020603050405020304" pitchFamily="18" charset="0"/>
            </a:endParaRPr>
          </a:p>
          <a:p>
            <a:pPr indent="66675" algn="l">
              <a:lnSpc>
                <a:spcPct val="150000"/>
              </a:lnSpc>
            </a:pPr>
            <a:r>
              <a:rPr lang="en-US" altLang="zh-CN" sz="1800" kern="0" dirty="0">
                <a:solidFill>
                  <a:srgbClr val="333333"/>
                </a:solidFill>
                <a:effectLst/>
                <a:latin typeface="宋体" panose="02010600030101010101" pitchFamily="2" charset="-122"/>
                <a:ea typeface="等线" panose="02010600030101010101" pitchFamily="2" charset="-122"/>
                <a:cs typeface="宋体" panose="02010600030101010101" pitchFamily="2" charset="-122"/>
              </a:rPr>
              <a:t>6.</a:t>
            </a:r>
            <a:r>
              <a:rPr lang="zh-CN" altLang="zh-CN" sz="1800" kern="0" dirty="0">
                <a:solidFill>
                  <a:srgbClr val="333333"/>
                </a:solidFill>
                <a:effectLst/>
                <a:latin typeface="等线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经心电监护示有效波形</a:t>
            </a:r>
            <a:endParaRPr lang="zh-CN" altLang="zh-CN" sz="1800" kern="100" dirty="0">
              <a:effectLst/>
              <a:latin typeface="等线" panose="02010600030101010101" pitchFamily="2" charset="-122"/>
              <a:ea typeface="等线" panose="02010600030101010101" pitchFamily="2" charset="-122"/>
              <a:cs typeface="Times New Roman" panose="02020603050405020304" pitchFamily="18" charset="0"/>
            </a:endParaRPr>
          </a:p>
          <a:p>
            <a:pPr indent="66675" algn="l">
              <a:lnSpc>
                <a:spcPct val="150000"/>
              </a:lnSpc>
            </a:pPr>
            <a:r>
              <a:rPr lang="en-US" altLang="zh-CN" sz="1800" kern="0" dirty="0">
                <a:solidFill>
                  <a:srgbClr val="333333"/>
                </a:solidFill>
                <a:effectLst/>
                <a:latin typeface="宋体" panose="02010600030101010101" pitchFamily="2" charset="-122"/>
                <a:ea typeface="等线" panose="02010600030101010101" pitchFamily="2" charset="-122"/>
                <a:cs typeface="宋体" panose="02010600030101010101" pitchFamily="2" charset="-122"/>
              </a:rPr>
              <a:t>7.</a:t>
            </a:r>
            <a:r>
              <a:rPr lang="zh-CN" altLang="zh-CN" sz="1800" kern="0" dirty="0">
                <a:solidFill>
                  <a:srgbClr val="333333"/>
                </a:solidFill>
                <a:effectLst/>
                <a:latin typeface="等线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有尿</a:t>
            </a:r>
            <a:endParaRPr lang="zh-CN" altLang="zh-CN" sz="1800" kern="100" dirty="0">
              <a:effectLst/>
              <a:latin typeface="等线" panose="02010600030101010101" pitchFamily="2" charset="-122"/>
              <a:ea typeface="等线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91747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9" advClick="0" advTm="6645">
        <p:comb/>
      </p:transition>
    </mc:Choice>
    <mc:Fallback xmlns="">
      <p:transition advClick="0" advTm="6645">
        <p:comb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对角圆角矩形 4"/>
          <p:cNvSpPr/>
          <p:nvPr/>
        </p:nvSpPr>
        <p:spPr>
          <a:xfrm>
            <a:off x="1739265" y="1735455"/>
            <a:ext cx="5528310" cy="1240155"/>
          </a:xfrm>
          <a:prstGeom prst="round2DiagRect">
            <a:avLst>
              <a:gd name="adj1" fmla="val 50000"/>
              <a:gd name="adj2" fmla="val 0"/>
            </a:avLst>
          </a:prstGeom>
          <a:solidFill>
            <a:srgbClr val="FF7F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1718" tIns="30858" rIns="61718" bIns="30858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2025" b="1"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8" name="图片 7" descr="85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9925" y="802640"/>
            <a:ext cx="981075" cy="889635"/>
          </a:xfrm>
          <a:prstGeom prst="rect">
            <a:avLst/>
          </a:prstGeom>
        </p:spPr>
      </p:pic>
      <p:sp>
        <p:nvSpPr>
          <p:cNvPr id="10" name="文本框 9"/>
          <p:cNvSpPr txBox="1"/>
          <p:nvPr/>
        </p:nvSpPr>
        <p:spPr>
          <a:xfrm>
            <a:off x="1836280" y="1970811"/>
            <a:ext cx="543129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4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任务二 </a:t>
            </a:r>
            <a:r>
              <a:rPr lang="zh-CN" altLang="zh-CN" sz="44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常用救护技术</a:t>
            </a:r>
            <a:endParaRPr lang="zh-CN" altLang="en-US" sz="44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9" name="图片 8" descr="85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5000000">
            <a:off x="3115945" y="300355"/>
            <a:ext cx="981075" cy="889635"/>
          </a:xfrm>
          <a:prstGeom prst="rect">
            <a:avLst/>
          </a:prstGeom>
        </p:spPr>
      </p:pic>
      <p:grpSp>
        <p:nvGrpSpPr>
          <p:cNvPr id="2" name="组合 1">
            <a:extLst>
              <a:ext uri="{FF2B5EF4-FFF2-40B4-BE49-F238E27FC236}">
                <a16:creationId xmlns:a16="http://schemas.microsoft.com/office/drawing/2014/main" id="{29A2B95D-04A3-46E5-246F-985476611C37}"/>
              </a:ext>
            </a:extLst>
          </p:cNvPr>
          <p:cNvGrpSpPr/>
          <p:nvPr/>
        </p:nvGrpSpPr>
        <p:grpSpPr>
          <a:xfrm>
            <a:off x="3834488" y="845575"/>
            <a:ext cx="1337863" cy="816800"/>
            <a:chOff x="7304087" y="2314113"/>
            <a:chExt cx="1001487" cy="611434"/>
          </a:xfrm>
        </p:grpSpPr>
        <p:sp>
          <p:nvSpPr>
            <p:cNvPr id="3" name="对角圆角矩形 4">
              <a:extLst>
                <a:ext uri="{FF2B5EF4-FFF2-40B4-BE49-F238E27FC236}">
                  <a16:creationId xmlns:a16="http://schemas.microsoft.com/office/drawing/2014/main" id="{2742EA69-47C7-F7F8-3E75-60DCB6A0C34D}"/>
                </a:ext>
              </a:extLst>
            </p:cNvPr>
            <p:cNvSpPr/>
            <p:nvPr/>
          </p:nvSpPr>
          <p:spPr>
            <a:xfrm>
              <a:off x="7304087" y="2314113"/>
              <a:ext cx="1001487" cy="611434"/>
            </a:xfrm>
            <a:prstGeom prst="round2DiagRect">
              <a:avLst>
                <a:gd name="adj1" fmla="val 50000"/>
                <a:gd name="adj2" fmla="val 0"/>
              </a:avLst>
            </a:prstGeom>
            <a:solidFill>
              <a:srgbClr val="FF7F7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1718" tIns="30858" rIns="61718" bIns="30858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sz="2025" b="1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pic>
          <p:nvPicPr>
            <p:cNvPr id="4" name="图片 3">
              <a:extLst>
                <a:ext uri="{FF2B5EF4-FFF2-40B4-BE49-F238E27FC236}">
                  <a16:creationId xmlns:a16="http://schemas.microsoft.com/office/drawing/2014/main" id="{96227FFA-5230-1313-F6AD-0D437DB223D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biLevel thresh="2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570796" y="2436888"/>
              <a:ext cx="468069" cy="365885"/>
            </a:xfrm>
            <a:prstGeom prst="rect">
              <a:avLst/>
            </a:prstGeom>
          </p:spPr>
        </p:pic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9" advClick="0" advTm="6645">
        <p:comb/>
      </p:transition>
    </mc:Choice>
    <mc:Fallback xmlns="">
      <p:transition advClick="0" advTm="6645">
        <p:comb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decel="453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750"/>
                            </p:stCondLst>
                            <p:childTnLst>
                              <p:par>
                                <p:cTn id="10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250"/>
                            </p:stCondLst>
                            <p:childTnLst>
                              <p:par>
                                <p:cTn id="15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8" decel="453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组合 28"/>
          <p:cNvGrpSpPr/>
          <p:nvPr userDrawn="1"/>
        </p:nvGrpSpPr>
        <p:grpSpPr>
          <a:xfrm>
            <a:off x="122107" y="72019"/>
            <a:ext cx="5135880" cy="369332"/>
            <a:chOff x="162802" y="106676"/>
            <a:chExt cx="6847522" cy="547062"/>
          </a:xfrm>
        </p:grpSpPr>
        <p:sp>
          <p:nvSpPr>
            <p:cNvPr id="9" name="文本框 8"/>
            <p:cNvSpPr txBox="1"/>
            <p:nvPr/>
          </p:nvSpPr>
          <p:spPr>
            <a:xfrm>
              <a:off x="923920" y="106676"/>
              <a:ext cx="6086404" cy="54706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zh-CN" sz="1800" b="1" kern="100" dirty="0">
                  <a:effectLst/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rPr>
                <a:t>心肺复苏术操作流程</a:t>
              </a:r>
              <a:endParaRPr lang="zh-CN" altLang="zh-CN" sz="2000" b="1" dirty="0">
                <a:solidFill>
                  <a:srgbClr val="FF7F7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10" name="组合 9"/>
            <p:cNvGrpSpPr/>
            <p:nvPr/>
          </p:nvGrpSpPr>
          <p:grpSpPr>
            <a:xfrm>
              <a:off x="162802" y="132600"/>
              <a:ext cx="729287" cy="445249"/>
              <a:chOff x="7304087" y="2314113"/>
              <a:chExt cx="1001487" cy="611434"/>
            </a:xfrm>
          </p:grpSpPr>
          <p:sp>
            <p:nvSpPr>
              <p:cNvPr id="11" name="对角圆角矩形 10"/>
              <p:cNvSpPr/>
              <p:nvPr/>
            </p:nvSpPr>
            <p:spPr>
              <a:xfrm>
                <a:off x="7304087" y="2314113"/>
                <a:ext cx="1001487" cy="611434"/>
              </a:xfrm>
              <a:prstGeom prst="round2DiagRect">
                <a:avLst>
                  <a:gd name="adj1" fmla="val 50000"/>
                  <a:gd name="adj2" fmla="val 0"/>
                </a:avLst>
              </a:prstGeom>
              <a:solidFill>
                <a:srgbClr val="FF7F7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61718" tIns="30858" rIns="61718" bIns="30858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 sz="2025" b="0"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pic>
            <p:nvPicPr>
              <p:cNvPr id="12" name="图片 11"/>
              <p:cNvPicPr>
                <a:picLocks noChangeAspect="1"/>
              </p:cNvPicPr>
              <p:nvPr/>
            </p:nvPicPr>
            <p:blipFill>
              <a:blip r:embed="rId3" cstate="print">
                <a:biLevel thresh="25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570796" y="2436888"/>
                <a:ext cx="468069" cy="365885"/>
              </a:xfrm>
              <a:prstGeom prst="rect">
                <a:avLst/>
              </a:prstGeom>
            </p:spPr>
          </p:pic>
        </p:grpSp>
      </p:grpSp>
      <p:sp>
        <p:nvSpPr>
          <p:cNvPr id="3" name="文本框 2">
            <a:extLst>
              <a:ext uri="{FF2B5EF4-FFF2-40B4-BE49-F238E27FC236}">
                <a16:creationId xmlns:a16="http://schemas.microsoft.com/office/drawing/2014/main" id="{C1CE93D4-8550-F5E6-6385-44A582959B11}"/>
              </a:ext>
            </a:extLst>
          </p:cNvPr>
          <p:cNvSpPr txBox="1"/>
          <p:nvPr/>
        </p:nvSpPr>
        <p:spPr>
          <a:xfrm>
            <a:off x="977704" y="1174097"/>
            <a:ext cx="6893170" cy="184595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>
              <a:lnSpc>
                <a:spcPct val="150000"/>
              </a:lnSpc>
            </a:pPr>
            <a:r>
              <a:rPr lang="zh-CN" altLang="zh-CN" sz="2400" kern="100" dirty="0">
                <a:effectLst/>
                <a:latin typeface="等线" panose="02010600030101010101" pitchFamily="2" charset="-122"/>
                <a:ea typeface="方正启体_Full"/>
                <a:cs typeface="Times New Roman" panose="02020603050405020304" pitchFamily="18" charset="0"/>
              </a:rPr>
              <a:t>【案例导入】</a:t>
            </a:r>
            <a:endParaRPr lang="zh-CN" altLang="zh-CN" sz="1800" kern="100" dirty="0">
              <a:effectLst/>
              <a:latin typeface="等线" panose="02010600030101010101" pitchFamily="2" charset="-122"/>
              <a:ea typeface="等线" panose="02010600030101010101" pitchFamily="2" charset="-122"/>
              <a:cs typeface="Times New Roman" panose="02020603050405020304" pitchFamily="18" charset="0"/>
            </a:endParaRPr>
          </a:p>
          <a:p>
            <a:pPr indent="200025" algn="l">
              <a:lnSpc>
                <a:spcPct val="150000"/>
              </a:lnSpc>
            </a:pPr>
            <a:r>
              <a:rPr lang="en-US" altLang="zh-CN" sz="1800" kern="100" dirty="0"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     </a:t>
            </a:r>
            <a:r>
              <a:rPr lang="zh-CN" altLang="zh-CN" sz="1800" kern="100" dirty="0"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王红，女，</a:t>
            </a:r>
            <a:r>
              <a:rPr lang="en-US" altLang="zh-CN" sz="1800" kern="100" dirty="0"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65</a:t>
            </a:r>
            <a:r>
              <a:rPr lang="zh-CN" altLang="zh-CN" sz="1800" kern="100" dirty="0"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岁，退休教师，有冠心病史，今日入厕后突然猝倒。查体：呼之不应，颈动脉搏动未触及，胸廓无起伏。如果你是护理员你该怎么做？</a:t>
            </a:r>
            <a:endParaRPr lang="zh-CN" altLang="zh-CN" sz="1800" kern="100" dirty="0">
              <a:effectLst/>
              <a:latin typeface="等线" panose="02010600030101010101" pitchFamily="2" charset="-122"/>
              <a:ea typeface="等线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083322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9" advClick="0" advTm="6645">
        <p:comb/>
      </p:transition>
    </mc:Choice>
    <mc:Fallback xmlns="">
      <p:transition advClick="0" advTm="6645">
        <p:comb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组合 28"/>
          <p:cNvGrpSpPr/>
          <p:nvPr userDrawn="1"/>
        </p:nvGrpSpPr>
        <p:grpSpPr>
          <a:xfrm>
            <a:off x="122107" y="72019"/>
            <a:ext cx="5135880" cy="400110"/>
            <a:chOff x="162802" y="106676"/>
            <a:chExt cx="6847522" cy="592651"/>
          </a:xfrm>
        </p:grpSpPr>
        <p:sp>
          <p:nvSpPr>
            <p:cNvPr id="9" name="文本框 8"/>
            <p:cNvSpPr txBox="1"/>
            <p:nvPr/>
          </p:nvSpPr>
          <p:spPr>
            <a:xfrm>
              <a:off x="923920" y="106676"/>
              <a:ext cx="6086404" cy="5926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zh-CN" sz="2000" b="1" kern="100" dirty="0">
                  <a:effectLst/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rPr>
                <a:t>心肺复苏术操作流程</a:t>
              </a:r>
              <a:endParaRPr lang="zh-CN" altLang="zh-CN" sz="2400" b="1" dirty="0">
                <a:solidFill>
                  <a:srgbClr val="FF7F7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10" name="组合 9"/>
            <p:cNvGrpSpPr/>
            <p:nvPr/>
          </p:nvGrpSpPr>
          <p:grpSpPr>
            <a:xfrm>
              <a:off x="162802" y="132600"/>
              <a:ext cx="729287" cy="445249"/>
              <a:chOff x="7304087" y="2314113"/>
              <a:chExt cx="1001487" cy="611434"/>
            </a:xfrm>
          </p:grpSpPr>
          <p:sp>
            <p:nvSpPr>
              <p:cNvPr id="11" name="对角圆角矩形 10"/>
              <p:cNvSpPr/>
              <p:nvPr/>
            </p:nvSpPr>
            <p:spPr>
              <a:xfrm>
                <a:off x="7304087" y="2314113"/>
                <a:ext cx="1001487" cy="611434"/>
              </a:xfrm>
              <a:prstGeom prst="round2DiagRect">
                <a:avLst>
                  <a:gd name="adj1" fmla="val 50000"/>
                  <a:gd name="adj2" fmla="val 0"/>
                </a:avLst>
              </a:prstGeom>
              <a:solidFill>
                <a:srgbClr val="FF7F7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61718" tIns="30858" rIns="61718" bIns="30858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 sz="2025" b="0"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pic>
            <p:nvPicPr>
              <p:cNvPr id="12" name="图片 11"/>
              <p:cNvPicPr>
                <a:picLocks noChangeAspect="1"/>
              </p:cNvPicPr>
              <p:nvPr/>
            </p:nvPicPr>
            <p:blipFill>
              <a:blip r:embed="rId3" cstate="print">
                <a:biLevel thresh="25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570796" y="2436888"/>
                <a:ext cx="468069" cy="365885"/>
              </a:xfrm>
              <a:prstGeom prst="rect">
                <a:avLst/>
              </a:prstGeom>
            </p:spPr>
          </p:pic>
        </p:grpSp>
      </p:grpSp>
      <p:pic>
        <p:nvPicPr>
          <p:cNvPr id="3" name="图片 2">
            <a:extLst>
              <a:ext uri="{FF2B5EF4-FFF2-40B4-BE49-F238E27FC236}">
                <a16:creationId xmlns:a16="http://schemas.microsoft.com/office/drawing/2014/main" id="{FC86CB70-BB7C-8335-FA1C-6ECB59536D5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01720" y="550506"/>
            <a:ext cx="7140559" cy="42675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05272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9" advClick="0" advTm="6645">
        <p:comb/>
      </p:transition>
    </mc:Choice>
    <mc:Fallback xmlns="">
      <p:transition advClick="0" advTm="6645">
        <p:comb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:a16="http://schemas.microsoft.com/office/drawing/2014/main" id="{90F1F5BF-218F-4F10-CACF-DC58123C6FB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9358" y="335086"/>
            <a:ext cx="6965284" cy="44733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5550298"/>
      </p:ext>
    </p:extLst>
  </p:cSld>
  <p:clrMapOvr>
    <a:masterClrMapping/>
  </p:clrMapOvr>
  <p:transition advClick="0" advTm="6645">
    <p:comb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组合 28"/>
          <p:cNvGrpSpPr/>
          <p:nvPr userDrawn="1"/>
        </p:nvGrpSpPr>
        <p:grpSpPr>
          <a:xfrm>
            <a:off x="122107" y="72019"/>
            <a:ext cx="5135880" cy="400110"/>
            <a:chOff x="162802" y="106676"/>
            <a:chExt cx="6847522" cy="592651"/>
          </a:xfrm>
        </p:grpSpPr>
        <p:sp>
          <p:nvSpPr>
            <p:cNvPr id="9" name="文本框 8"/>
            <p:cNvSpPr txBox="1"/>
            <p:nvPr/>
          </p:nvSpPr>
          <p:spPr>
            <a:xfrm>
              <a:off x="923920" y="106676"/>
              <a:ext cx="6086404" cy="5926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b="0" dirty="0">
                  <a:solidFill>
                    <a:srgbClr val="FF7F7F"/>
                  </a:solidFill>
                  <a:latin typeface="微软雅黑" panose="020B0503020204020204" charset="-122"/>
                  <a:ea typeface="微软雅黑" panose="020B0503020204020204" charset="-122"/>
                </a:rPr>
                <a:t>子任务</a:t>
              </a:r>
              <a:r>
                <a:rPr lang="en-US" altLang="zh-CN" sz="2000" dirty="0">
                  <a:solidFill>
                    <a:srgbClr val="FF7F7F"/>
                  </a:solidFill>
                  <a:latin typeface="微软雅黑" panose="020B0503020204020204" charset="-122"/>
                  <a:ea typeface="微软雅黑" panose="020B0503020204020204" charset="-122"/>
                </a:rPr>
                <a:t>2</a:t>
              </a:r>
              <a:r>
                <a:rPr lang="en-US" altLang="zh-CN" sz="2000" b="0" dirty="0">
                  <a:solidFill>
                    <a:srgbClr val="FF7F7F"/>
                  </a:solidFill>
                  <a:latin typeface="微软雅黑" panose="020B0503020204020204" charset="-122"/>
                  <a:ea typeface="微软雅黑" panose="020B0503020204020204" charset="-122"/>
                </a:rPr>
                <a:t> </a:t>
              </a:r>
              <a:r>
                <a:rPr lang="zh-CN" altLang="en-US" sz="2000" dirty="0">
                  <a:solidFill>
                    <a:srgbClr val="FF7F7F"/>
                  </a:solidFill>
                  <a:latin typeface="微软雅黑" panose="020B0503020204020204" charset="-122"/>
                  <a:ea typeface="微软雅黑" panose="020B0503020204020204" charset="-122"/>
                </a:rPr>
                <a:t>氧气吸入术</a:t>
              </a:r>
              <a:endParaRPr lang="zh-CN" altLang="zh-CN" sz="2000" dirty="0">
                <a:solidFill>
                  <a:srgbClr val="FF7F7F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grpSp>
          <p:nvGrpSpPr>
            <p:cNvPr id="10" name="组合 9"/>
            <p:cNvGrpSpPr/>
            <p:nvPr/>
          </p:nvGrpSpPr>
          <p:grpSpPr>
            <a:xfrm>
              <a:off x="162802" y="132600"/>
              <a:ext cx="729287" cy="445249"/>
              <a:chOff x="7304087" y="2314113"/>
              <a:chExt cx="1001487" cy="611434"/>
            </a:xfrm>
          </p:grpSpPr>
          <p:sp>
            <p:nvSpPr>
              <p:cNvPr id="11" name="对角圆角矩形 10"/>
              <p:cNvSpPr/>
              <p:nvPr/>
            </p:nvSpPr>
            <p:spPr>
              <a:xfrm>
                <a:off x="7304087" y="2314113"/>
                <a:ext cx="1001487" cy="611434"/>
              </a:xfrm>
              <a:prstGeom prst="round2DiagRect">
                <a:avLst>
                  <a:gd name="adj1" fmla="val 50000"/>
                  <a:gd name="adj2" fmla="val 0"/>
                </a:avLst>
              </a:prstGeom>
              <a:solidFill>
                <a:srgbClr val="FF7F7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61718" tIns="30858" rIns="61718" bIns="30858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 sz="2025" b="0"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pic>
            <p:nvPicPr>
              <p:cNvPr id="12" name="图片 11"/>
              <p:cNvPicPr>
                <a:picLocks noChangeAspect="1"/>
              </p:cNvPicPr>
              <p:nvPr/>
            </p:nvPicPr>
            <p:blipFill>
              <a:blip r:embed="rId3" cstate="print">
                <a:biLevel thresh="25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570796" y="2436888"/>
                <a:ext cx="468069" cy="365885"/>
              </a:xfrm>
              <a:prstGeom prst="rect">
                <a:avLst/>
              </a:prstGeom>
            </p:spPr>
          </p:pic>
        </p:grpSp>
      </p:grpSp>
      <p:sp>
        <p:nvSpPr>
          <p:cNvPr id="3" name="文本框 2">
            <a:extLst>
              <a:ext uri="{FF2B5EF4-FFF2-40B4-BE49-F238E27FC236}">
                <a16:creationId xmlns:a16="http://schemas.microsoft.com/office/drawing/2014/main" id="{80B96222-E466-C83B-54E9-90D8B7ACCB7C}"/>
              </a:ext>
            </a:extLst>
          </p:cNvPr>
          <p:cNvSpPr txBox="1"/>
          <p:nvPr/>
        </p:nvSpPr>
        <p:spPr>
          <a:xfrm>
            <a:off x="395602" y="650512"/>
            <a:ext cx="4572000" cy="5066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381000" algn="just">
              <a:lnSpc>
                <a:spcPct val="172000"/>
              </a:lnSpc>
              <a:spcBef>
                <a:spcPts val="1300"/>
              </a:spcBef>
              <a:spcAft>
                <a:spcPts val="1300"/>
              </a:spcAft>
            </a:pPr>
            <a:r>
              <a:rPr lang="zh-CN" altLang="zh-CN" sz="1800" b="1" kern="100" dirty="0"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一、氧气吸入术概念</a:t>
            </a:r>
            <a:endParaRPr lang="zh-CN" altLang="zh-CN" sz="1800" b="1" kern="100" dirty="0">
              <a:effectLst/>
              <a:latin typeface="等线" panose="02010600030101010101" pitchFamily="2" charset="-122"/>
              <a:ea typeface="等线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F02DB3F0-5A90-B0AA-C39B-B3F6CEB96FC1}"/>
              </a:ext>
            </a:extLst>
          </p:cNvPr>
          <p:cNvSpPr txBox="1"/>
          <p:nvPr/>
        </p:nvSpPr>
        <p:spPr>
          <a:xfrm>
            <a:off x="861646" y="1280889"/>
            <a:ext cx="7420708" cy="170745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133350" algn="just">
              <a:lnSpc>
                <a:spcPct val="150000"/>
              </a:lnSpc>
            </a:pPr>
            <a:r>
              <a:rPr lang="en-US" altLang="zh-CN" sz="1800" kern="100" dirty="0">
                <a:effectLst/>
                <a:latin typeface="等线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 </a:t>
            </a:r>
            <a:r>
              <a:rPr lang="zh-CN" altLang="zh-CN" sz="1800" kern="100" dirty="0">
                <a:effectLst/>
                <a:latin typeface="等线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氧气吸入术</a:t>
            </a:r>
            <a:r>
              <a:rPr lang="zh-CN" altLang="zh-CN" sz="1800" kern="100" dirty="0">
                <a:solidFill>
                  <a:srgbClr val="333333"/>
                </a:solidFill>
                <a:effectLst/>
                <a:latin typeface="等线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指通过给氧，提高动脉血氧分压（</a:t>
            </a:r>
            <a:r>
              <a:rPr lang="en-US" altLang="zh-CN" sz="1800" kern="100" dirty="0">
                <a:solidFill>
                  <a:srgbClr val="333333"/>
                </a:solidFill>
                <a:effectLst/>
                <a:latin typeface="等线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PaO2</a:t>
            </a:r>
            <a:r>
              <a:rPr lang="zh-CN" altLang="zh-CN" sz="1800" kern="100" dirty="0">
                <a:solidFill>
                  <a:srgbClr val="333333"/>
                </a:solidFill>
                <a:effectLst/>
                <a:latin typeface="等线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）和动脉血氧饱和度（</a:t>
            </a:r>
            <a:r>
              <a:rPr lang="en-US" altLang="zh-CN" sz="1800" kern="100" dirty="0">
                <a:solidFill>
                  <a:srgbClr val="333333"/>
                </a:solidFill>
                <a:effectLst/>
                <a:latin typeface="等线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SaO2</a:t>
            </a:r>
            <a:r>
              <a:rPr lang="zh-CN" altLang="zh-CN" sz="1800" kern="100" dirty="0">
                <a:solidFill>
                  <a:srgbClr val="333333"/>
                </a:solidFill>
                <a:effectLst/>
                <a:latin typeface="等线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），增加动脉血氧含量（</a:t>
            </a:r>
            <a:r>
              <a:rPr lang="en-US" altLang="zh-CN" sz="1800" kern="100" dirty="0">
                <a:solidFill>
                  <a:srgbClr val="333333"/>
                </a:solidFill>
                <a:effectLst/>
                <a:latin typeface="等线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CaO2</a:t>
            </a:r>
            <a:r>
              <a:rPr lang="zh-CN" altLang="zh-CN" sz="1800" kern="100" dirty="0">
                <a:solidFill>
                  <a:srgbClr val="333333"/>
                </a:solidFill>
                <a:effectLst/>
                <a:latin typeface="等线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）纠正各种原因造成的缺氧状态，促进组织的新陈代谢，维持机体生命活动的一种治疗方法。既能缓解机体缺氧、提高机体的氧储备，又不增加相关并发症</a:t>
            </a:r>
            <a:r>
              <a:rPr lang="zh-CN" altLang="en-US" sz="1800" kern="100" dirty="0">
                <a:solidFill>
                  <a:srgbClr val="333333"/>
                </a:solidFill>
                <a:effectLst/>
                <a:latin typeface="等线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。</a:t>
            </a:r>
            <a:endParaRPr lang="zh-CN" altLang="zh-CN" sz="1800" kern="100" dirty="0">
              <a:effectLst/>
              <a:latin typeface="等线" panose="02010600030101010101" pitchFamily="2" charset="-122"/>
              <a:ea typeface="等线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827449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9" advClick="0" advTm="6645">
        <p:comb/>
      </p:transition>
    </mc:Choice>
    <mc:Fallback xmlns="">
      <p:transition advClick="0" advTm="6645">
        <p:comb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组合 28"/>
          <p:cNvGrpSpPr/>
          <p:nvPr userDrawn="1"/>
        </p:nvGrpSpPr>
        <p:grpSpPr>
          <a:xfrm>
            <a:off x="122107" y="72019"/>
            <a:ext cx="5135880" cy="400110"/>
            <a:chOff x="162802" y="106676"/>
            <a:chExt cx="6847522" cy="592651"/>
          </a:xfrm>
        </p:grpSpPr>
        <p:sp>
          <p:nvSpPr>
            <p:cNvPr id="9" name="文本框 8"/>
            <p:cNvSpPr txBox="1"/>
            <p:nvPr/>
          </p:nvSpPr>
          <p:spPr>
            <a:xfrm>
              <a:off x="923920" y="106676"/>
              <a:ext cx="6086404" cy="5926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b="0" dirty="0">
                  <a:solidFill>
                    <a:srgbClr val="FF7F7F"/>
                  </a:solidFill>
                  <a:latin typeface="微软雅黑" panose="020B0503020204020204" charset="-122"/>
                  <a:ea typeface="微软雅黑" panose="020B0503020204020204" charset="-122"/>
                </a:rPr>
                <a:t>子任务</a:t>
              </a:r>
              <a:r>
                <a:rPr lang="en-US" altLang="zh-CN" sz="2000" dirty="0">
                  <a:solidFill>
                    <a:srgbClr val="FF7F7F"/>
                  </a:solidFill>
                  <a:latin typeface="微软雅黑" panose="020B0503020204020204" charset="-122"/>
                  <a:ea typeface="微软雅黑" panose="020B0503020204020204" charset="-122"/>
                </a:rPr>
                <a:t>2</a:t>
              </a:r>
              <a:r>
                <a:rPr lang="en-US" altLang="zh-CN" sz="2000" b="0" dirty="0">
                  <a:solidFill>
                    <a:srgbClr val="FF7F7F"/>
                  </a:solidFill>
                  <a:latin typeface="微软雅黑" panose="020B0503020204020204" charset="-122"/>
                  <a:ea typeface="微软雅黑" panose="020B0503020204020204" charset="-122"/>
                </a:rPr>
                <a:t> </a:t>
              </a:r>
              <a:r>
                <a:rPr lang="zh-CN" altLang="en-US" sz="2000" dirty="0">
                  <a:solidFill>
                    <a:srgbClr val="FF7F7F"/>
                  </a:solidFill>
                  <a:latin typeface="微软雅黑" panose="020B0503020204020204" charset="-122"/>
                  <a:ea typeface="微软雅黑" panose="020B0503020204020204" charset="-122"/>
                </a:rPr>
                <a:t>氧气吸入术</a:t>
              </a:r>
              <a:endParaRPr lang="zh-CN" altLang="zh-CN" sz="2000" dirty="0">
                <a:solidFill>
                  <a:srgbClr val="FF7F7F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grpSp>
          <p:nvGrpSpPr>
            <p:cNvPr id="10" name="组合 9"/>
            <p:cNvGrpSpPr/>
            <p:nvPr/>
          </p:nvGrpSpPr>
          <p:grpSpPr>
            <a:xfrm>
              <a:off x="162802" y="132600"/>
              <a:ext cx="729287" cy="445249"/>
              <a:chOff x="7304087" y="2314113"/>
              <a:chExt cx="1001487" cy="611434"/>
            </a:xfrm>
          </p:grpSpPr>
          <p:sp>
            <p:nvSpPr>
              <p:cNvPr id="11" name="对角圆角矩形 10"/>
              <p:cNvSpPr/>
              <p:nvPr/>
            </p:nvSpPr>
            <p:spPr>
              <a:xfrm>
                <a:off x="7304087" y="2314113"/>
                <a:ext cx="1001487" cy="611434"/>
              </a:xfrm>
              <a:prstGeom prst="round2DiagRect">
                <a:avLst>
                  <a:gd name="adj1" fmla="val 50000"/>
                  <a:gd name="adj2" fmla="val 0"/>
                </a:avLst>
              </a:prstGeom>
              <a:solidFill>
                <a:srgbClr val="FF7F7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61718" tIns="30858" rIns="61718" bIns="30858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 sz="2025" b="0"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pic>
            <p:nvPicPr>
              <p:cNvPr id="12" name="图片 11"/>
              <p:cNvPicPr>
                <a:picLocks noChangeAspect="1"/>
              </p:cNvPicPr>
              <p:nvPr/>
            </p:nvPicPr>
            <p:blipFill>
              <a:blip r:embed="rId3" cstate="print">
                <a:biLevel thresh="25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570796" y="2436888"/>
                <a:ext cx="468069" cy="365885"/>
              </a:xfrm>
              <a:prstGeom prst="rect">
                <a:avLst/>
              </a:prstGeom>
            </p:spPr>
          </p:pic>
        </p:grpSp>
      </p:grpSp>
      <p:sp>
        <p:nvSpPr>
          <p:cNvPr id="4" name="文本框 3">
            <a:extLst>
              <a:ext uri="{FF2B5EF4-FFF2-40B4-BE49-F238E27FC236}">
                <a16:creationId xmlns:a16="http://schemas.microsoft.com/office/drawing/2014/main" id="{0C93E42F-B3DB-B6F4-2F3E-37DAEBFA4923}"/>
              </a:ext>
            </a:extLst>
          </p:cNvPr>
          <p:cNvSpPr txBox="1"/>
          <p:nvPr/>
        </p:nvSpPr>
        <p:spPr>
          <a:xfrm>
            <a:off x="395602" y="532488"/>
            <a:ext cx="4572000" cy="5066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381000" algn="just">
              <a:lnSpc>
                <a:spcPct val="172000"/>
              </a:lnSpc>
              <a:spcBef>
                <a:spcPts val="1300"/>
              </a:spcBef>
              <a:spcAft>
                <a:spcPts val="1300"/>
              </a:spcAft>
            </a:pPr>
            <a:r>
              <a:rPr lang="zh-CN" altLang="zh-CN" sz="1800" b="1" kern="100" dirty="0"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二、氧气吸入术适应症</a:t>
            </a:r>
            <a:endParaRPr lang="zh-CN" altLang="zh-CN" sz="1800" b="1" kern="100" dirty="0">
              <a:effectLst/>
              <a:latin typeface="等线" panose="02010600030101010101" pitchFamily="2" charset="-122"/>
              <a:ea typeface="等线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76DB8BA7-599B-6895-AFE2-9DBB149AAF4C}"/>
              </a:ext>
            </a:extLst>
          </p:cNvPr>
          <p:cNvSpPr txBox="1"/>
          <p:nvPr/>
        </p:nvSpPr>
        <p:spPr>
          <a:xfrm>
            <a:off x="844061" y="1099524"/>
            <a:ext cx="7800536" cy="336944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1800" kern="100" dirty="0">
                <a:effectLst/>
                <a:latin typeface="宋体" panose="02010600030101010101" pitchFamily="2" charset="-122"/>
                <a:ea typeface="等线" panose="02010600030101010101" pitchFamily="2" charset="-122"/>
                <a:cs typeface="宋体" panose="02010600030101010101" pitchFamily="2" charset="-122"/>
              </a:rPr>
              <a:t>  1.</a:t>
            </a:r>
            <a:r>
              <a:rPr lang="zh-CN" altLang="zh-CN" sz="1800" kern="100" dirty="0">
                <a:effectLst/>
                <a:latin typeface="等线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呼吸系统疾患：如哮喘、支气管肺炎、气胸、肺气肿、肺不张等，影响病人的肺活量者。</a:t>
            </a:r>
            <a:endParaRPr lang="zh-CN" altLang="zh-CN" sz="1800" kern="100" dirty="0">
              <a:effectLst/>
              <a:latin typeface="等线" panose="02010600030101010101" pitchFamily="2" charset="-122"/>
              <a:ea typeface="等线" panose="02010600030101010101" pitchFamily="2" charset="-122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en-US" altLang="zh-CN" sz="1800" kern="100" dirty="0">
                <a:effectLst/>
                <a:latin typeface="宋体" panose="02010600030101010101" pitchFamily="2" charset="-122"/>
                <a:ea typeface="等线" panose="02010600030101010101" pitchFamily="2" charset="-122"/>
                <a:cs typeface="宋体" panose="02010600030101010101" pitchFamily="2" charset="-122"/>
              </a:rPr>
              <a:t>  2.</a:t>
            </a:r>
            <a:r>
              <a:rPr lang="zh-CN" altLang="zh-CN" sz="1800" kern="100" dirty="0">
                <a:effectLst/>
                <a:latin typeface="等线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心功能不全：如心力衰竭等，可使肺部充血而导致呼吸困难。</a:t>
            </a:r>
            <a:endParaRPr lang="en-US" altLang="zh-CN" kern="100" dirty="0">
              <a:latin typeface="等线" panose="02010600030101010101" pitchFamily="2" charset="-122"/>
              <a:ea typeface="等线" panose="02010600030101010101" pitchFamily="2" charset="-122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en-US" altLang="zh-CN" sz="1800" kern="100" dirty="0">
                <a:effectLst/>
                <a:latin typeface="宋体" panose="02010600030101010101" pitchFamily="2" charset="-122"/>
                <a:ea typeface="等线" panose="02010600030101010101" pitchFamily="2" charset="-122"/>
                <a:cs typeface="宋体" panose="02010600030101010101" pitchFamily="2" charset="-122"/>
              </a:rPr>
              <a:t>  3.</a:t>
            </a:r>
            <a:r>
              <a:rPr lang="zh-CN" altLang="zh-CN" sz="1800" kern="100" dirty="0">
                <a:effectLst/>
                <a:latin typeface="等线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各种中毒引起的呼吸困难：如一氧化碳、巴比妥类药物中毒等，使氧不能由毛细血管渗入 组织而产生缺氧。</a:t>
            </a:r>
            <a:endParaRPr lang="en-US" altLang="zh-CN" kern="100" dirty="0">
              <a:latin typeface="等线" panose="02010600030101010101" pitchFamily="2" charset="-122"/>
              <a:ea typeface="等线" panose="02010600030101010101" pitchFamily="2" charset="-122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en-US" altLang="zh-CN" sz="1800" kern="100" dirty="0">
                <a:effectLst/>
                <a:latin typeface="宋体" panose="02010600030101010101" pitchFamily="2" charset="-122"/>
                <a:ea typeface="等线" panose="02010600030101010101" pitchFamily="2" charset="-122"/>
                <a:cs typeface="宋体" panose="02010600030101010101" pitchFamily="2" charset="-122"/>
              </a:rPr>
              <a:t>  4.</a:t>
            </a:r>
            <a:r>
              <a:rPr lang="zh-CN" altLang="zh-CN" sz="1800" kern="100" dirty="0">
                <a:effectLst/>
                <a:latin typeface="等线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昏迷病人：如脑血管意外或颅脑素损伤所致昏迷病人，使中枢受抑制而引起缺氧。</a:t>
            </a:r>
            <a:endParaRPr lang="en-US" altLang="zh-CN" kern="100" dirty="0">
              <a:latin typeface="等线" panose="02010600030101010101" pitchFamily="2" charset="-122"/>
              <a:ea typeface="等线" panose="02010600030101010101" pitchFamily="2" charset="-122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en-US" altLang="zh-CN" sz="1800" kern="100" dirty="0">
                <a:effectLst/>
                <a:latin typeface="宋体" panose="02010600030101010101" pitchFamily="2" charset="-122"/>
                <a:ea typeface="等线" panose="02010600030101010101" pitchFamily="2" charset="-122"/>
                <a:cs typeface="宋体" panose="02010600030101010101" pitchFamily="2" charset="-122"/>
              </a:rPr>
              <a:t>  5.</a:t>
            </a:r>
            <a:r>
              <a:rPr lang="zh-CN" altLang="zh-CN" sz="1800" kern="100" dirty="0">
                <a:effectLst/>
                <a:latin typeface="等线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其他：</a:t>
            </a:r>
            <a:r>
              <a:rPr lang="zh-CN" altLang="zh-CN" sz="1800" kern="100" dirty="0">
                <a:solidFill>
                  <a:srgbClr val="333333"/>
                </a:solidFill>
                <a:effectLst/>
                <a:latin typeface="等线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严重贫血，出血性休克，</a:t>
            </a:r>
            <a:r>
              <a:rPr lang="zh-CN" altLang="zh-CN" sz="1800" kern="100" dirty="0">
                <a:effectLst/>
                <a:latin typeface="等线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分娩产程过长或胎心音异常等。</a:t>
            </a:r>
            <a:endParaRPr lang="zh-CN" altLang="zh-CN" sz="1800" kern="100" dirty="0">
              <a:effectLst/>
              <a:latin typeface="等线" panose="02010600030101010101" pitchFamily="2" charset="-122"/>
              <a:ea typeface="等线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264127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9" advClick="0" advTm="6645">
        <p:comb/>
      </p:transition>
    </mc:Choice>
    <mc:Fallback xmlns="">
      <p:transition advClick="0" advTm="6645">
        <p:comb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组合 28"/>
          <p:cNvGrpSpPr/>
          <p:nvPr userDrawn="1"/>
        </p:nvGrpSpPr>
        <p:grpSpPr>
          <a:xfrm>
            <a:off x="122107" y="72019"/>
            <a:ext cx="5135880" cy="400110"/>
            <a:chOff x="162802" y="106676"/>
            <a:chExt cx="6847522" cy="592651"/>
          </a:xfrm>
        </p:grpSpPr>
        <p:sp>
          <p:nvSpPr>
            <p:cNvPr id="9" name="文本框 8"/>
            <p:cNvSpPr txBox="1"/>
            <p:nvPr/>
          </p:nvSpPr>
          <p:spPr>
            <a:xfrm>
              <a:off x="923920" y="106676"/>
              <a:ext cx="6086404" cy="5926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b="0" dirty="0">
                  <a:solidFill>
                    <a:srgbClr val="FF7F7F"/>
                  </a:solidFill>
                  <a:latin typeface="微软雅黑" panose="020B0503020204020204" charset="-122"/>
                  <a:ea typeface="微软雅黑" panose="020B0503020204020204" charset="-122"/>
                </a:rPr>
                <a:t>子任务</a:t>
              </a:r>
              <a:r>
                <a:rPr lang="en-US" altLang="zh-CN" sz="2000" dirty="0">
                  <a:solidFill>
                    <a:srgbClr val="FF7F7F"/>
                  </a:solidFill>
                  <a:latin typeface="微软雅黑" panose="020B0503020204020204" charset="-122"/>
                  <a:ea typeface="微软雅黑" panose="020B0503020204020204" charset="-122"/>
                </a:rPr>
                <a:t>2</a:t>
              </a:r>
              <a:r>
                <a:rPr lang="en-US" altLang="zh-CN" sz="2000" b="0" dirty="0">
                  <a:solidFill>
                    <a:srgbClr val="FF7F7F"/>
                  </a:solidFill>
                  <a:latin typeface="微软雅黑" panose="020B0503020204020204" charset="-122"/>
                  <a:ea typeface="微软雅黑" panose="020B0503020204020204" charset="-122"/>
                </a:rPr>
                <a:t> </a:t>
              </a:r>
              <a:r>
                <a:rPr lang="zh-CN" altLang="en-US" sz="2000" dirty="0">
                  <a:solidFill>
                    <a:srgbClr val="FF7F7F"/>
                  </a:solidFill>
                  <a:latin typeface="微软雅黑" panose="020B0503020204020204" charset="-122"/>
                  <a:ea typeface="微软雅黑" panose="020B0503020204020204" charset="-122"/>
                </a:rPr>
                <a:t>氧气吸入术</a:t>
              </a:r>
              <a:endParaRPr lang="zh-CN" altLang="zh-CN" sz="2000" dirty="0">
                <a:solidFill>
                  <a:srgbClr val="FF7F7F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grpSp>
          <p:nvGrpSpPr>
            <p:cNvPr id="10" name="组合 9"/>
            <p:cNvGrpSpPr/>
            <p:nvPr/>
          </p:nvGrpSpPr>
          <p:grpSpPr>
            <a:xfrm>
              <a:off x="162802" y="132600"/>
              <a:ext cx="729287" cy="445249"/>
              <a:chOff x="7304087" y="2314113"/>
              <a:chExt cx="1001487" cy="611434"/>
            </a:xfrm>
          </p:grpSpPr>
          <p:sp>
            <p:nvSpPr>
              <p:cNvPr id="11" name="对角圆角矩形 10"/>
              <p:cNvSpPr/>
              <p:nvPr/>
            </p:nvSpPr>
            <p:spPr>
              <a:xfrm>
                <a:off x="7304087" y="2314113"/>
                <a:ext cx="1001487" cy="611434"/>
              </a:xfrm>
              <a:prstGeom prst="round2DiagRect">
                <a:avLst>
                  <a:gd name="adj1" fmla="val 50000"/>
                  <a:gd name="adj2" fmla="val 0"/>
                </a:avLst>
              </a:prstGeom>
              <a:solidFill>
                <a:srgbClr val="FF7F7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61718" tIns="30858" rIns="61718" bIns="30858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 sz="2025" b="0"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pic>
            <p:nvPicPr>
              <p:cNvPr id="12" name="图片 11"/>
              <p:cNvPicPr>
                <a:picLocks noChangeAspect="1"/>
              </p:cNvPicPr>
              <p:nvPr/>
            </p:nvPicPr>
            <p:blipFill>
              <a:blip r:embed="rId3" cstate="print">
                <a:biLevel thresh="25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570796" y="2436888"/>
                <a:ext cx="468069" cy="365885"/>
              </a:xfrm>
              <a:prstGeom prst="rect">
                <a:avLst/>
              </a:prstGeom>
            </p:spPr>
          </p:pic>
        </p:grpSp>
      </p:grpSp>
      <p:sp>
        <p:nvSpPr>
          <p:cNvPr id="3" name="文本框 2">
            <a:extLst>
              <a:ext uri="{FF2B5EF4-FFF2-40B4-BE49-F238E27FC236}">
                <a16:creationId xmlns:a16="http://schemas.microsoft.com/office/drawing/2014/main" id="{CF7D9D8D-2B63-2A51-7449-2FDDD1D9C424}"/>
              </a:ext>
            </a:extLst>
          </p:cNvPr>
          <p:cNvSpPr txBox="1"/>
          <p:nvPr/>
        </p:nvSpPr>
        <p:spPr>
          <a:xfrm>
            <a:off x="395602" y="587206"/>
            <a:ext cx="4572000" cy="5066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381000" algn="just">
              <a:lnSpc>
                <a:spcPct val="172000"/>
              </a:lnSpc>
              <a:spcBef>
                <a:spcPts val="1300"/>
              </a:spcBef>
              <a:spcAft>
                <a:spcPts val="1300"/>
              </a:spcAft>
            </a:pPr>
            <a:r>
              <a:rPr lang="zh-CN" altLang="zh-CN" sz="1800" b="1" kern="100" dirty="0"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三、缺氧的表现</a:t>
            </a:r>
            <a:endParaRPr lang="zh-CN" altLang="zh-CN" sz="1800" b="1" kern="100" dirty="0">
              <a:effectLst/>
              <a:latin typeface="等线" panose="02010600030101010101" pitchFamily="2" charset="-122"/>
              <a:ea typeface="等线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630BCECA-6006-8B32-6DCC-F031D581644F}"/>
              </a:ext>
            </a:extLst>
          </p:cNvPr>
          <p:cNvSpPr txBox="1"/>
          <p:nvPr/>
        </p:nvSpPr>
        <p:spPr>
          <a:xfrm>
            <a:off x="1111347" y="1290972"/>
            <a:ext cx="7132321" cy="212295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133350" algn="just">
              <a:lnSpc>
                <a:spcPct val="150000"/>
              </a:lnSpc>
            </a:pPr>
            <a:r>
              <a:rPr lang="en-US" altLang="zh-CN" sz="1800" kern="100" dirty="0">
                <a:solidFill>
                  <a:srgbClr val="333333"/>
                </a:solidFill>
                <a:effectLst/>
                <a:latin typeface="等线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 </a:t>
            </a:r>
            <a:r>
              <a:rPr lang="zh-CN" altLang="zh-CN" sz="1800" kern="100" dirty="0">
                <a:solidFill>
                  <a:srgbClr val="333333"/>
                </a:solidFill>
                <a:effectLst/>
                <a:latin typeface="等线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缺氧一般表现为头晕、头痛、耳鸣、眼花、四肢软弱无力；或者产生恶心、呕吐、心慌、气急、气短、呼吸急促、心跳快速无力。而随着</a:t>
            </a:r>
            <a:r>
              <a:rPr lang="zh-CN" altLang="en-US" kern="100" dirty="0">
                <a:solidFill>
                  <a:srgbClr val="333333"/>
                </a:solidFill>
                <a:latin typeface="等线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缺氧</a:t>
            </a:r>
            <a:r>
              <a:rPr lang="zh-CN" altLang="zh-CN" sz="1800" kern="100" dirty="0">
                <a:solidFill>
                  <a:srgbClr val="333333"/>
                </a:solidFill>
                <a:effectLst/>
                <a:latin typeface="等线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的加重，就容易产生意识模糊，全身皮肤、嘴唇、指甲青紫，血压下降，瞳孔散大，昏迷；严重的甚至导致呼吸困难、心跳停止、缺氧窒息而死亡。</a:t>
            </a:r>
            <a:endParaRPr lang="zh-CN" altLang="zh-CN" sz="1800" kern="100" dirty="0">
              <a:effectLst/>
              <a:latin typeface="等线" panose="02010600030101010101" pitchFamily="2" charset="-122"/>
              <a:ea typeface="等线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954007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9" advClick="0" advTm="6645">
        <p:comb/>
      </p:transition>
    </mc:Choice>
    <mc:Fallback xmlns="">
      <p:transition advClick="0" advTm="6645">
        <p:comb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组合 28"/>
          <p:cNvGrpSpPr/>
          <p:nvPr userDrawn="1"/>
        </p:nvGrpSpPr>
        <p:grpSpPr>
          <a:xfrm>
            <a:off x="122107" y="72019"/>
            <a:ext cx="5135880" cy="400110"/>
            <a:chOff x="162802" y="106676"/>
            <a:chExt cx="6847522" cy="592651"/>
          </a:xfrm>
        </p:grpSpPr>
        <p:sp>
          <p:nvSpPr>
            <p:cNvPr id="9" name="文本框 8"/>
            <p:cNvSpPr txBox="1"/>
            <p:nvPr/>
          </p:nvSpPr>
          <p:spPr>
            <a:xfrm>
              <a:off x="923920" y="106676"/>
              <a:ext cx="6086404" cy="5926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b="0" dirty="0">
                  <a:solidFill>
                    <a:srgbClr val="FF7F7F"/>
                  </a:solidFill>
                  <a:latin typeface="微软雅黑" panose="020B0503020204020204" charset="-122"/>
                  <a:ea typeface="微软雅黑" panose="020B0503020204020204" charset="-122"/>
                </a:rPr>
                <a:t>子任务</a:t>
              </a:r>
              <a:r>
                <a:rPr lang="en-US" altLang="zh-CN" sz="2000" dirty="0">
                  <a:solidFill>
                    <a:srgbClr val="FF7F7F"/>
                  </a:solidFill>
                  <a:latin typeface="微软雅黑" panose="020B0503020204020204" charset="-122"/>
                  <a:ea typeface="微软雅黑" panose="020B0503020204020204" charset="-122"/>
                </a:rPr>
                <a:t>2</a:t>
              </a:r>
              <a:r>
                <a:rPr lang="en-US" altLang="zh-CN" sz="2000" b="0" dirty="0">
                  <a:solidFill>
                    <a:srgbClr val="FF7F7F"/>
                  </a:solidFill>
                  <a:latin typeface="微软雅黑" panose="020B0503020204020204" charset="-122"/>
                  <a:ea typeface="微软雅黑" panose="020B0503020204020204" charset="-122"/>
                </a:rPr>
                <a:t> </a:t>
              </a:r>
              <a:r>
                <a:rPr lang="zh-CN" altLang="en-US" sz="2000" dirty="0">
                  <a:solidFill>
                    <a:srgbClr val="FF7F7F"/>
                  </a:solidFill>
                  <a:latin typeface="微软雅黑" panose="020B0503020204020204" charset="-122"/>
                  <a:ea typeface="微软雅黑" panose="020B0503020204020204" charset="-122"/>
                </a:rPr>
                <a:t>氧气吸入术</a:t>
              </a:r>
              <a:endParaRPr lang="zh-CN" altLang="zh-CN" sz="2000" dirty="0">
                <a:solidFill>
                  <a:srgbClr val="FF7F7F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grpSp>
          <p:nvGrpSpPr>
            <p:cNvPr id="10" name="组合 9"/>
            <p:cNvGrpSpPr/>
            <p:nvPr/>
          </p:nvGrpSpPr>
          <p:grpSpPr>
            <a:xfrm>
              <a:off x="162802" y="132600"/>
              <a:ext cx="729287" cy="445249"/>
              <a:chOff x="7304087" y="2314113"/>
              <a:chExt cx="1001487" cy="611434"/>
            </a:xfrm>
          </p:grpSpPr>
          <p:sp>
            <p:nvSpPr>
              <p:cNvPr id="11" name="对角圆角矩形 10"/>
              <p:cNvSpPr/>
              <p:nvPr/>
            </p:nvSpPr>
            <p:spPr>
              <a:xfrm>
                <a:off x="7304087" y="2314113"/>
                <a:ext cx="1001487" cy="611434"/>
              </a:xfrm>
              <a:prstGeom prst="round2DiagRect">
                <a:avLst>
                  <a:gd name="adj1" fmla="val 50000"/>
                  <a:gd name="adj2" fmla="val 0"/>
                </a:avLst>
              </a:prstGeom>
              <a:solidFill>
                <a:srgbClr val="FF7F7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61718" tIns="30858" rIns="61718" bIns="30858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 sz="2025" b="0"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pic>
            <p:nvPicPr>
              <p:cNvPr id="12" name="图片 11"/>
              <p:cNvPicPr>
                <a:picLocks noChangeAspect="1"/>
              </p:cNvPicPr>
              <p:nvPr/>
            </p:nvPicPr>
            <p:blipFill>
              <a:blip r:embed="rId3" cstate="print">
                <a:biLevel thresh="25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570796" y="2436888"/>
                <a:ext cx="468069" cy="365885"/>
              </a:xfrm>
              <a:prstGeom prst="rect">
                <a:avLst/>
              </a:prstGeom>
            </p:spPr>
          </p:pic>
        </p:grpSp>
      </p:grpSp>
      <p:sp>
        <p:nvSpPr>
          <p:cNvPr id="3" name="文本框 2">
            <a:extLst>
              <a:ext uri="{FF2B5EF4-FFF2-40B4-BE49-F238E27FC236}">
                <a16:creationId xmlns:a16="http://schemas.microsoft.com/office/drawing/2014/main" id="{78BA92DB-AF35-16B5-50B3-56B18ABA6597}"/>
              </a:ext>
            </a:extLst>
          </p:cNvPr>
          <p:cNvSpPr txBox="1"/>
          <p:nvPr/>
        </p:nvSpPr>
        <p:spPr>
          <a:xfrm>
            <a:off x="267778" y="532488"/>
            <a:ext cx="4572000" cy="5066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381000" algn="just">
              <a:lnSpc>
                <a:spcPct val="172000"/>
              </a:lnSpc>
              <a:spcBef>
                <a:spcPts val="1300"/>
              </a:spcBef>
              <a:spcAft>
                <a:spcPts val="1300"/>
              </a:spcAft>
            </a:pPr>
            <a:r>
              <a:rPr lang="zh-CN" altLang="zh-CN" sz="1800" b="1" kern="100" dirty="0"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四、为老年人鼻导管给氧术</a:t>
            </a:r>
            <a:endParaRPr lang="zh-CN" altLang="zh-CN" sz="1800" b="1" kern="100" dirty="0">
              <a:effectLst/>
              <a:latin typeface="等线" panose="02010600030101010101" pitchFamily="2" charset="-122"/>
              <a:ea typeface="等线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3DFA7322-78BC-0941-BBEC-BB552ED86184}"/>
              </a:ext>
            </a:extLst>
          </p:cNvPr>
          <p:cNvSpPr txBox="1"/>
          <p:nvPr/>
        </p:nvSpPr>
        <p:spPr>
          <a:xfrm>
            <a:off x="1005840" y="2272151"/>
            <a:ext cx="7132320" cy="129195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zh-CN" sz="1800" kern="100" dirty="0">
                <a:effectLst/>
                <a:latin typeface="等线" panose="02010600030101010101" pitchFamily="2" charset="-122"/>
                <a:ea typeface="方正启体_Full"/>
                <a:cs typeface="Times New Roman" panose="02020603050405020304" pitchFamily="18" charset="0"/>
              </a:rPr>
              <a:t>【案例导入】</a:t>
            </a:r>
            <a:endParaRPr lang="zh-CN" altLang="zh-CN" sz="1800" kern="100" dirty="0">
              <a:effectLst/>
              <a:latin typeface="等线" panose="02010600030101010101" pitchFamily="2" charset="-122"/>
              <a:ea typeface="等线" panose="02010600030101010101" pitchFamily="2" charset="-122"/>
              <a:cs typeface="Times New Roman" panose="02020603050405020304" pitchFamily="18" charset="0"/>
            </a:endParaRPr>
          </a:p>
          <a:p>
            <a:pPr indent="266700" algn="l" fontAlgn="base">
              <a:lnSpc>
                <a:spcPct val="150000"/>
              </a:lnSpc>
            </a:pPr>
            <a:r>
              <a:rPr lang="en-US" altLang="zh-CN" sz="1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</a:t>
            </a:r>
            <a:r>
              <a:rPr lang="zh-CN" altLang="zh-CN" sz="1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赵奶奶，</a:t>
            </a:r>
            <a:r>
              <a:rPr lang="en-US" altLang="zh-CN" sz="1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68</a:t>
            </a:r>
            <a:r>
              <a:rPr lang="zh-CN" altLang="zh-CN" sz="1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岁，有冠心病史，晚八时自诉胸闷、气短、气喘，遵医嘱给予氧气吸入，假如你是护理员如何帮助赵奶奶吸氧？</a:t>
            </a:r>
            <a:r>
              <a:rPr lang="zh-CN" altLang="zh-CN" sz="1800" kern="0" dirty="0">
                <a:solidFill>
                  <a:srgbClr val="000000"/>
                </a:solidFill>
                <a:effectLst/>
                <a:latin typeface="等线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 sz="1800" kern="100" dirty="0">
              <a:effectLst/>
              <a:latin typeface="等线" panose="02010600030101010101" pitchFamily="2" charset="-122"/>
              <a:ea typeface="等线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2468A40D-7066-C38F-2ED5-545EB523A11E}"/>
              </a:ext>
            </a:extLst>
          </p:cNvPr>
          <p:cNvSpPr txBox="1"/>
          <p:nvPr/>
        </p:nvSpPr>
        <p:spPr>
          <a:xfrm>
            <a:off x="1139482" y="1371964"/>
            <a:ext cx="6527409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zh-CN" sz="1800" b="1" kern="100" dirty="0">
                <a:effectLst/>
                <a:latin typeface="等线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操作目的</a:t>
            </a:r>
            <a:r>
              <a:rPr lang="zh-CN" altLang="en-US" sz="1800" b="1" kern="100" dirty="0">
                <a:effectLst/>
                <a:latin typeface="等线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：</a:t>
            </a:r>
            <a:r>
              <a:rPr lang="zh-CN" altLang="zh-CN" sz="1800" kern="100" dirty="0">
                <a:effectLst/>
                <a:latin typeface="等线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为老年人改善缺氧状态，达到治疗的目的。</a:t>
            </a:r>
            <a:endParaRPr lang="zh-CN" altLang="zh-CN" sz="1800" kern="100" dirty="0">
              <a:effectLst/>
              <a:latin typeface="等线" panose="02010600030101010101" pitchFamily="2" charset="-122"/>
              <a:ea typeface="等线" panose="02010600030101010101" pitchFamily="2" charset="-122"/>
              <a:cs typeface="Times New Roman" panose="02020603050405020304" pitchFamily="18" charset="0"/>
            </a:endParaRPr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9259674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9" advClick="0" advTm="6645">
        <p:comb/>
      </p:transition>
    </mc:Choice>
    <mc:Fallback xmlns="">
      <p:transition advClick="0" advTm="6645">
        <p:comb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组合 28"/>
          <p:cNvGrpSpPr/>
          <p:nvPr userDrawn="1"/>
        </p:nvGrpSpPr>
        <p:grpSpPr>
          <a:xfrm>
            <a:off x="122107" y="72019"/>
            <a:ext cx="5135880" cy="369332"/>
            <a:chOff x="162802" y="106676"/>
            <a:chExt cx="6847522" cy="547062"/>
          </a:xfrm>
        </p:grpSpPr>
        <p:sp>
          <p:nvSpPr>
            <p:cNvPr id="9" name="文本框 8"/>
            <p:cNvSpPr txBox="1"/>
            <p:nvPr/>
          </p:nvSpPr>
          <p:spPr>
            <a:xfrm>
              <a:off x="923920" y="106676"/>
              <a:ext cx="6086404" cy="54706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zh-CN" sz="1800" b="1" kern="100" dirty="0">
                  <a:effectLst/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rPr>
                <a:t>为老年人鼻导管给氧术</a:t>
              </a:r>
              <a:r>
                <a:rPr lang="zh-CN" altLang="en-US" sz="1800" b="1" kern="100" dirty="0">
                  <a:effectLst/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rPr>
                <a:t>流程</a:t>
              </a:r>
              <a:endParaRPr lang="zh-CN" altLang="zh-CN" sz="2000" b="1" dirty="0">
                <a:solidFill>
                  <a:srgbClr val="FF7F7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10" name="组合 9"/>
            <p:cNvGrpSpPr/>
            <p:nvPr/>
          </p:nvGrpSpPr>
          <p:grpSpPr>
            <a:xfrm>
              <a:off x="162802" y="132600"/>
              <a:ext cx="729287" cy="445249"/>
              <a:chOff x="7304087" y="2314113"/>
              <a:chExt cx="1001487" cy="611434"/>
            </a:xfrm>
          </p:grpSpPr>
          <p:sp>
            <p:nvSpPr>
              <p:cNvPr id="11" name="对角圆角矩形 10"/>
              <p:cNvSpPr/>
              <p:nvPr/>
            </p:nvSpPr>
            <p:spPr>
              <a:xfrm>
                <a:off x="7304087" y="2314113"/>
                <a:ext cx="1001487" cy="611434"/>
              </a:xfrm>
              <a:prstGeom prst="round2DiagRect">
                <a:avLst>
                  <a:gd name="adj1" fmla="val 50000"/>
                  <a:gd name="adj2" fmla="val 0"/>
                </a:avLst>
              </a:prstGeom>
              <a:solidFill>
                <a:srgbClr val="FF7F7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61718" tIns="30858" rIns="61718" bIns="30858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 sz="2025" b="0"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pic>
            <p:nvPicPr>
              <p:cNvPr id="12" name="图片 11"/>
              <p:cNvPicPr>
                <a:picLocks noChangeAspect="1"/>
              </p:cNvPicPr>
              <p:nvPr/>
            </p:nvPicPr>
            <p:blipFill>
              <a:blip r:embed="rId3" cstate="print">
                <a:biLevel thresh="25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570796" y="2436888"/>
                <a:ext cx="468069" cy="365885"/>
              </a:xfrm>
              <a:prstGeom prst="rect">
                <a:avLst/>
              </a:prstGeom>
            </p:spPr>
          </p:pic>
        </p:grpSp>
      </p:grpSp>
      <p:pic>
        <p:nvPicPr>
          <p:cNvPr id="5" name="图片 4">
            <a:extLst>
              <a:ext uri="{FF2B5EF4-FFF2-40B4-BE49-F238E27FC236}">
                <a16:creationId xmlns:a16="http://schemas.microsoft.com/office/drawing/2014/main" id="{7C52F477-0A31-2B6C-1097-3B6CD77F328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26967" y="730766"/>
            <a:ext cx="5921253" cy="38789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17830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9" advClick="0" advTm="6645">
        <p:comb/>
      </p:transition>
    </mc:Choice>
    <mc:Fallback xmlns="">
      <p:transition advClick="0" advTm="6645">
        <p:comb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:a16="http://schemas.microsoft.com/office/drawing/2014/main" id="{7B9401A3-FB64-E6D4-97C4-747B0ABCB34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78012" y="521792"/>
            <a:ext cx="6187976" cy="4099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2344841"/>
      </p:ext>
    </p:extLst>
  </p:cSld>
  <p:clrMapOvr>
    <a:masterClrMapping/>
  </p:clrMapOvr>
  <p:transition advClick="0" advTm="6645">
    <p:comb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组合 28"/>
          <p:cNvGrpSpPr/>
          <p:nvPr userDrawn="1"/>
        </p:nvGrpSpPr>
        <p:grpSpPr>
          <a:xfrm>
            <a:off x="122107" y="72019"/>
            <a:ext cx="5135880" cy="400110"/>
            <a:chOff x="162802" y="106676"/>
            <a:chExt cx="6847522" cy="592651"/>
          </a:xfrm>
        </p:grpSpPr>
        <p:sp>
          <p:nvSpPr>
            <p:cNvPr id="9" name="文本框 8"/>
            <p:cNvSpPr txBox="1"/>
            <p:nvPr/>
          </p:nvSpPr>
          <p:spPr>
            <a:xfrm>
              <a:off x="923920" y="106676"/>
              <a:ext cx="6086404" cy="5926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b="0" dirty="0">
                  <a:solidFill>
                    <a:srgbClr val="FF7F7F"/>
                  </a:solidFill>
                  <a:latin typeface="微软雅黑" panose="020B0503020204020204" charset="-122"/>
                  <a:ea typeface="微软雅黑" panose="020B0503020204020204" charset="-122"/>
                </a:rPr>
                <a:t>子任务</a:t>
              </a:r>
              <a:r>
                <a:rPr lang="en-US" altLang="zh-CN" sz="2000" dirty="0">
                  <a:solidFill>
                    <a:srgbClr val="FF7F7F"/>
                  </a:solidFill>
                  <a:latin typeface="微软雅黑" panose="020B0503020204020204" charset="-122"/>
                  <a:ea typeface="微软雅黑" panose="020B0503020204020204" charset="-122"/>
                </a:rPr>
                <a:t>2</a:t>
              </a:r>
              <a:r>
                <a:rPr lang="en-US" altLang="zh-CN" sz="2000" b="0" dirty="0">
                  <a:solidFill>
                    <a:srgbClr val="FF7F7F"/>
                  </a:solidFill>
                  <a:latin typeface="微软雅黑" panose="020B0503020204020204" charset="-122"/>
                  <a:ea typeface="微软雅黑" panose="020B0503020204020204" charset="-122"/>
                </a:rPr>
                <a:t> </a:t>
              </a:r>
              <a:r>
                <a:rPr lang="zh-CN" altLang="en-US" sz="2000" dirty="0">
                  <a:solidFill>
                    <a:srgbClr val="FF7F7F"/>
                  </a:solidFill>
                  <a:latin typeface="微软雅黑" panose="020B0503020204020204" charset="-122"/>
                  <a:ea typeface="微软雅黑" panose="020B0503020204020204" charset="-122"/>
                </a:rPr>
                <a:t>氧气吸入术</a:t>
              </a:r>
              <a:endParaRPr lang="zh-CN" altLang="zh-CN" sz="2000" dirty="0">
                <a:solidFill>
                  <a:srgbClr val="FF7F7F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grpSp>
          <p:nvGrpSpPr>
            <p:cNvPr id="10" name="组合 9"/>
            <p:cNvGrpSpPr/>
            <p:nvPr/>
          </p:nvGrpSpPr>
          <p:grpSpPr>
            <a:xfrm>
              <a:off x="162802" y="132600"/>
              <a:ext cx="729287" cy="445249"/>
              <a:chOff x="7304087" y="2314113"/>
              <a:chExt cx="1001487" cy="611434"/>
            </a:xfrm>
          </p:grpSpPr>
          <p:sp>
            <p:nvSpPr>
              <p:cNvPr id="11" name="对角圆角矩形 10"/>
              <p:cNvSpPr/>
              <p:nvPr/>
            </p:nvSpPr>
            <p:spPr>
              <a:xfrm>
                <a:off x="7304087" y="2314113"/>
                <a:ext cx="1001487" cy="611434"/>
              </a:xfrm>
              <a:prstGeom prst="round2DiagRect">
                <a:avLst>
                  <a:gd name="adj1" fmla="val 50000"/>
                  <a:gd name="adj2" fmla="val 0"/>
                </a:avLst>
              </a:prstGeom>
              <a:solidFill>
                <a:srgbClr val="FF7F7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61718" tIns="30858" rIns="61718" bIns="30858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 sz="2025" b="0"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pic>
            <p:nvPicPr>
              <p:cNvPr id="12" name="图片 11"/>
              <p:cNvPicPr>
                <a:picLocks noChangeAspect="1"/>
              </p:cNvPicPr>
              <p:nvPr/>
            </p:nvPicPr>
            <p:blipFill>
              <a:blip r:embed="rId3" cstate="print">
                <a:biLevel thresh="25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570796" y="2436888"/>
                <a:ext cx="468069" cy="365885"/>
              </a:xfrm>
              <a:prstGeom prst="rect">
                <a:avLst/>
              </a:prstGeom>
            </p:spPr>
          </p:pic>
        </p:grpSp>
      </p:grpSp>
      <p:sp>
        <p:nvSpPr>
          <p:cNvPr id="3" name="文本框 2">
            <a:extLst>
              <a:ext uri="{FF2B5EF4-FFF2-40B4-BE49-F238E27FC236}">
                <a16:creationId xmlns:a16="http://schemas.microsoft.com/office/drawing/2014/main" id="{9ECF847A-3800-CBB5-31EE-02E9F609A52F}"/>
              </a:ext>
            </a:extLst>
          </p:cNvPr>
          <p:cNvSpPr txBox="1"/>
          <p:nvPr/>
        </p:nvSpPr>
        <p:spPr>
          <a:xfrm>
            <a:off x="395602" y="825365"/>
            <a:ext cx="8475785" cy="336887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>
              <a:lnSpc>
                <a:spcPct val="150000"/>
              </a:lnSpc>
            </a:pPr>
            <a:r>
              <a:rPr lang="zh-CN" altLang="zh-CN" sz="1800" b="1" kern="100" dirty="0">
                <a:effectLst/>
                <a:latin typeface="等线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【注意事项】</a:t>
            </a:r>
            <a:endParaRPr lang="zh-CN" altLang="zh-CN" sz="1800" b="1" kern="100" dirty="0">
              <a:effectLst/>
              <a:latin typeface="等线" panose="02010600030101010101" pitchFamily="2" charset="-122"/>
              <a:ea typeface="等线" panose="02010600030101010101" pitchFamily="2" charset="-122"/>
              <a:cs typeface="Times New Roman" panose="02020603050405020304" pitchFamily="18" charset="0"/>
            </a:endParaRPr>
          </a:p>
          <a:p>
            <a:pPr indent="133350" algn="just">
              <a:lnSpc>
                <a:spcPct val="150000"/>
              </a:lnSpc>
            </a:pPr>
            <a:r>
              <a:rPr lang="en-US" altLang="zh-CN" sz="1800" kern="100" dirty="0">
                <a:effectLst/>
                <a:latin typeface="宋体" panose="02010600030101010101" pitchFamily="2" charset="-122"/>
                <a:ea typeface="等线" panose="02010600030101010101" pitchFamily="2" charset="-122"/>
                <a:cs typeface="宋体" panose="02010600030101010101" pitchFamily="2" charset="-122"/>
              </a:rPr>
              <a:t> 1.</a:t>
            </a:r>
            <a:r>
              <a:rPr lang="zh-CN" altLang="zh-CN" sz="1800" kern="100" dirty="0">
                <a:effectLst/>
                <a:latin typeface="等线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嘱老年人和家属不能随意调节氧流量。</a:t>
            </a:r>
            <a:endParaRPr lang="zh-CN" altLang="zh-CN" sz="1800" kern="100" dirty="0">
              <a:effectLst/>
              <a:latin typeface="等线" panose="02010600030101010101" pitchFamily="2" charset="-122"/>
              <a:ea typeface="等线" panose="02010600030101010101" pitchFamily="2" charset="-122"/>
              <a:cs typeface="Times New Roman" panose="02020603050405020304" pitchFamily="18" charset="0"/>
            </a:endParaRPr>
          </a:p>
          <a:p>
            <a:pPr indent="133350" algn="just">
              <a:lnSpc>
                <a:spcPct val="150000"/>
              </a:lnSpc>
            </a:pPr>
            <a:r>
              <a:rPr lang="en-US" altLang="zh-CN" sz="1800" kern="100" dirty="0">
                <a:effectLst/>
                <a:latin typeface="宋体" panose="02010600030101010101" pitchFamily="2" charset="-122"/>
                <a:ea typeface="等线" panose="02010600030101010101" pitchFamily="2" charset="-122"/>
                <a:cs typeface="宋体" panose="02010600030101010101" pitchFamily="2" charset="-122"/>
              </a:rPr>
              <a:t> 2.</a:t>
            </a:r>
            <a:r>
              <a:rPr lang="zh-CN" altLang="zh-CN" sz="1800" kern="100" dirty="0">
                <a:effectLst/>
                <a:latin typeface="等线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严格遵守操作规程，注意用氧安全，做好“四防”，即防震，防火，放油，防热。</a:t>
            </a:r>
            <a:endParaRPr lang="zh-CN" altLang="zh-CN" sz="1800" kern="100" dirty="0">
              <a:effectLst/>
              <a:latin typeface="等线" panose="02010600030101010101" pitchFamily="2" charset="-122"/>
              <a:ea typeface="等线" panose="02010600030101010101" pitchFamily="2" charset="-122"/>
              <a:cs typeface="Times New Roman" panose="02020603050405020304" pitchFamily="18" charset="0"/>
            </a:endParaRPr>
          </a:p>
          <a:p>
            <a:pPr indent="200025" algn="just">
              <a:lnSpc>
                <a:spcPct val="150000"/>
              </a:lnSpc>
            </a:pPr>
            <a:r>
              <a:rPr lang="en-US" altLang="zh-CN" sz="1800" kern="100" dirty="0">
                <a:effectLst/>
                <a:latin typeface="宋体" panose="02010600030101010101" pitchFamily="2" charset="-122"/>
                <a:ea typeface="等线" panose="02010600030101010101" pitchFamily="2" charset="-122"/>
                <a:cs typeface="宋体" panose="02010600030101010101" pitchFamily="2" charset="-122"/>
              </a:rPr>
              <a:t>3.</a:t>
            </a:r>
            <a:r>
              <a:rPr lang="zh-CN" altLang="zh-CN" sz="1800" kern="100" dirty="0">
                <a:effectLst/>
                <a:latin typeface="等线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使用氧时，应先调节氧流量，在插管应用，停氧时，应先拔管，在关氧气开关，中途改变氧流量时，应先将氧气管与吸氧管分开，调节好氧流量后再接上。</a:t>
            </a:r>
            <a:endParaRPr lang="zh-CN" altLang="zh-CN" sz="1800" kern="100" dirty="0">
              <a:effectLst/>
              <a:latin typeface="等线" panose="02010600030101010101" pitchFamily="2" charset="-122"/>
              <a:ea typeface="等线" panose="02010600030101010101" pitchFamily="2" charset="-122"/>
              <a:cs typeface="Times New Roman" panose="02020603050405020304" pitchFamily="18" charset="0"/>
            </a:endParaRPr>
          </a:p>
          <a:p>
            <a:pPr indent="200025" algn="just">
              <a:lnSpc>
                <a:spcPct val="150000"/>
              </a:lnSpc>
            </a:pPr>
            <a:r>
              <a:rPr lang="en-US" altLang="zh-CN" sz="1800" kern="100" dirty="0">
                <a:effectLst/>
                <a:latin typeface="宋体" panose="02010600030101010101" pitchFamily="2" charset="-122"/>
                <a:ea typeface="等线" panose="02010600030101010101" pitchFamily="2" charset="-122"/>
                <a:cs typeface="宋体" panose="02010600030101010101" pitchFamily="2" charset="-122"/>
              </a:rPr>
              <a:t>4.</a:t>
            </a:r>
            <a:r>
              <a:rPr lang="zh-CN" altLang="zh-CN" sz="1800" kern="100" dirty="0">
                <a:effectLst/>
                <a:latin typeface="等线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用氧过程中，应密切观察老年人缺氧症状有无改善。</a:t>
            </a:r>
            <a:endParaRPr lang="zh-CN" altLang="zh-CN" sz="1800" kern="100" dirty="0">
              <a:effectLst/>
              <a:latin typeface="等线" panose="02010600030101010101" pitchFamily="2" charset="-122"/>
              <a:ea typeface="等线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en-US" altLang="zh-CN" sz="1800" kern="100" dirty="0">
                <a:effectLst/>
                <a:latin typeface="宋体" panose="02010600030101010101" pitchFamily="2" charset="-122"/>
                <a:cs typeface="宋体" panose="02010600030101010101" pitchFamily="2" charset="-122"/>
              </a:rPr>
              <a:t>  5.</a:t>
            </a:r>
            <a:r>
              <a:rPr lang="zh-CN" altLang="zh-CN" sz="1800" kern="100" dirty="0">
                <a:effectLst/>
                <a:ea typeface="宋体" panose="02010600030101010101" pitchFamily="2" charset="-122"/>
                <a:cs typeface="宋体" panose="02010600030101010101" pitchFamily="2" charset="-122"/>
              </a:rPr>
              <a:t>定期更换鼻导管，避免感染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8922337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9" advClick="0" advTm="6645">
        <p:comb/>
      </p:transition>
    </mc:Choice>
    <mc:Fallback xmlns="">
      <p:transition advClick="0" advTm="6645">
        <p:comb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组合 28"/>
          <p:cNvGrpSpPr/>
          <p:nvPr userDrawn="1"/>
        </p:nvGrpSpPr>
        <p:grpSpPr>
          <a:xfrm>
            <a:off x="122107" y="72019"/>
            <a:ext cx="5135880" cy="400110"/>
            <a:chOff x="162802" y="106676"/>
            <a:chExt cx="6847522" cy="592651"/>
          </a:xfrm>
        </p:grpSpPr>
        <p:sp>
          <p:nvSpPr>
            <p:cNvPr id="9" name="文本框 8"/>
            <p:cNvSpPr txBox="1"/>
            <p:nvPr/>
          </p:nvSpPr>
          <p:spPr>
            <a:xfrm>
              <a:off x="923920" y="106676"/>
              <a:ext cx="6086404" cy="5926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b="0" dirty="0">
                  <a:solidFill>
                    <a:srgbClr val="FF7F7F"/>
                  </a:solidFill>
                  <a:latin typeface="微软雅黑" panose="020B0503020204020204" charset="-122"/>
                  <a:ea typeface="微软雅黑" panose="020B0503020204020204" charset="-122"/>
                </a:rPr>
                <a:t>子任务</a:t>
              </a:r>
              <a:r>
                <a:rPr lang="en-US" altLang="zh-CN" sz="2000" b="0" dirty="0">
                  <a:solidFill>
                    <a:srgbClr val="FF7F7F"/>
                  </a:solidFill>
                  <a:latin typeface="微软雅黑" panose="020B0503020204020204" charset="-122"/>
                  <a:ea typeface="微软雅黑" panose="020B0503020204020204" charset="-122"/>
                </a:rPr>
                <a:t>1 </a:t>
              </a:r>
              <a:r>
                <a:rPr lang="zh-CN" altLang="zh-CN" sz="2000" dirty="0">
                  <a:solidFill>
                    <a:srgbClr val="FF7F7F"/>
                  </a:solidFill>
                  <a:latin typeface="微软雅黑" panose="020B0503020204020204" charset="-122"/>
                  <a:ea typeface="微软雅黑" panose="020B0503020204020204" charset="-122"/>
                </a:rPr>
                <a:t>心肺复苏术</a:t>
              </a:r>
            </a:p>
          </p:txBody>
        </p:sp>
        <p:grpSp>
          <p:nvGrpSpPr>
            <p:cNvPr id="10" name="组合 9"/>
            <p:cNvGrpSpPr/>
            <p:nvPr/>
          </p:nvGrpSpPr>
          <p:grpSpPr>
            <a:xfrm>
              <a:off x="162802" y="132600"/>
              <a:ext cx="729287" cy="445249"/>
              <a:chOff x="7304087" y="2314113"/>
              <a:chExt cx="1001487" cy="611434"/>
            </a:xfrm>
          </p:grpSpPr>
          <p:sp>
            <p:nvSpPr>
              <p:cNvPr id="11" name="对角圆角矩形 10"/>
              <p:cNvSpPr/>
              <p:nvPr/>
            </p:nvSpPr>
            <p:spPr>
              <a:xfrm>
                <a:off x="7304087" y="2314113"/>
                <a:ext cx="1001487" cy="611434"/>
              </a:xfrm>
              <a:prstGeom prst="round2DiagRect">
                <a:avLst>
                  <a:gd name="adj1" fmla="val 50000"/>
                  <a:gd name="adj2" fmla="val 0"/>
                </a:avLst>
              </a:prstGeom>
              <a:solidFill>
                <a:srgbClr val="FF7F7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61718" tIns="30858" rIns="61718" bIns="30858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 sz="2025" b="0"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pic>
            <p:nvPicPr>
              <p:cNvPr id="12" name="图片 11"/>
              <p:cNvPicPr>
                <a:picLocks noChangeAspect="1"/>
              </p:cNvPicPr>
              <p:nvPr/>
            </p:nvPicPr>
            <p:blipFill>
              <a:blip r:embed="rId3" cstate="print">
                <a:biLevel thresh="25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570796" y="2436888"/>
                <a:ext cx="468069" cy="365885"/>
              </a:xfrm>
              <a:prstGeom prst="rect">
                <a:avLst/>
              </a:prstGeom>
            </p:spPr>
          </p:pic>
        </p:grpSp>
      </p:grpSp>
      <p:sp>
        <p:nvSpPr>
          <p:cNvPr id="4" name="文本框 3">
            <a:extLst>
              <a:ext uri="{FF2B5EF4-FFF2-40B4-BE49-F238E27FC236}">
                <a16:creationId xmlns:a16="http://schemas.microsoft.com/office/drawing/2014/main" id="{9EB81F3D-911E-A2B4-6121-989825CACC65}"/>
              </a:ext>
            </a:extLst>
          </p:cNvPr>
          <p:cNvSpPr txBox="1"/>
          <p:nvPr/>
        </p:nvSpPr>
        <p:spPr>
          <a:xfrm>
            <a:off x="837027" y="885316"/>
            <a:ext cx="7455877" cy="87588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800" kern="100" dirty="0">
                <a:effectLst/>
                <a:ea typeface="宋体" panose="02010600030101010101" pitchFamily="2" charset="-122"/>
                <a:cs typeface="宋体" panose="02010600030101010101" pitchFamily="2" charset="-122"/>
              </a:rPr>
              <a:t>        </a:t>
            </a:r>
            <a:r>
              <a:rPr lang="zh-CN" altLang="zh-CN" sz="1800" kern="100" dirty="0">
                <a:effectLst/>
                <a:ea typeface="宋体" panose="02010600030101010101" pitchFamily="2" charset="-122"/>
                <a:cs typeface="宋体" panose="02010600030101010101" pitchFamily="2" charset="-122"/>
              </a:rPr>
              <a:t>心搏骤停后的心肺复苏（</a:t>
            </a:r>
            <a:r>
              <a:rPr lang="en-US" altLang="zh-CN" sz="1800" kern="100" dirty="0">
                <a:effectLst/>
                <a:ea typeface="宋体" panose="02010600030101010101" pitchFamily="2" charset="-122"/>
                <a:cs typeface="宋体" panose="02010600030101010101" pitchFamily="2" charset="-122"/>
              </a:rPr>
              <a:t>CPR</a:t>
            </a:r>
            <a:r>
              <a:rPr lang="zh-CN" altLang="zh-CN" sz="1800" kern="100" dirty="0">
                <a:effectLst/>
                <a:ea typeface="宋体" panose="02010600030101010101" pitchFamily="2" charset="-122"/>
                <a:cs typeface="宋体" panose="02010600030101010101" pitchFamily="2" charset="-122"/>
              </a:rPr>
              <a:t>）必须在现场立即进行，为进一步抢救直至挽回心脏骤停伤病员的生命而赢得最宝贵的时间。</a:t>
            </a:r>
            <a:endParaRPr lang="zh-CN" altLang="en-US" dirty="0"/>
          </a:p>
        </p:txBody>
      </p:sp>
      <p:grpSp>
        <p:nvGrpSpPr>
          <p:cNvPr id="7" name="组合 6">
            <a:extLst>
              <a:ext uri="{FF2B5EF4-FFF2-40B4-BE49-F238E27FC236}">
                <a16:creationId xmlns:a16="http://schemas.microsoft.com/office/drawing/2014/main" id="{B41B7248-861F-ED8C-DBA1-6F6907389B0A}"/>
              </a:ext>
            </a:extLst>
          </p:cNvPr>
          <p:cNvGrpSpPr/>
          <p:nvPr/>
        </p:nvGrpSpPr>
        <p:grpSpPr>
          <a:xfrm>
            <a:off x="872802" y="2259490"/>
            <a:ext cx="2262159" cy="1762809"/>
            <a:chOff x="7042338" y="3565544"/>
            <a:chExt cx="3351522" cy="2611704"/>
          </a:xfrm>
        </p:grpSpPr>
        <p:grpSp>
          <p:nvGrpSpPr>
            <p:cNvPr id="8" name="组合 7">
              <a:extLst>
                <a:ext uri="{FF2B5EF4-FFF2-40B4-BE49-F238E27FC236}">
                  <a16:creationId xmlns:a16="http://schemas.microsoft.com/office/drawing/2014/main" id="{BE69A99A-C991-03E0-2DE1-AFA3331BF27C}"/>
                </a:ext>
              </a:extLst>
            </p:cNvPr>
            <p:cNvGrpSpPr/>
            <p:nvPr/>
          </p:nvGrpSpPr>
          <p:grpSpPr>
            <a:xfrm rot="10800000">
              <a:off x="7956102" y="4191286"/>
              <a:ext cx="1524000" cy="1985962"/>
              <a:chOff x="1323975" y="2219326"/>
              <a:chExt cx="1524000" cy="1985962"/>
            </a:xfrm>
          </p:grpSpPr>
          <p:cxnSp>
            <p:nvCxnSpPr>
              <p:cNvPr id="16" name="直接连接符 15">
                <a:extLst>
                  <a:ext uri="{FF2B5EF4-FFF2-40B4-BE49-F238E27FC236}">
                    <a16:creationId xmlns:a16="http://schemas.microsoft.com/office/drawing/2014/main" id="{285110BC-BEFC-2CC0-84D0-AAE24225B991}"/>
                  </a:ext>
                </a:extLst>
              </p:cNvPr>
              <p:cNvCxnSpPr/>
              <p:nvPr/>
            </p:nvCxnSpPr>
            <p:spPr>
              <a:xfrm>
                <a:off x="2085975" y="3748088"/>
                <a:ext cx="0" cy="457200"/>
              </a:xfrm>
              <a:prstGeom prst="line">
                <a:avLst/>
              </a:prstGeom>
              <a:ln w="19050">
                <a:solidFill>
                  <a:srgbClr val="FF7F7F"/>
                </a:solidFill>
                <a:tailEnd type="oval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7" name="椭圆 16">
                <a:extLst>
                  <a:ext uri="{FF2B5EF4-FFF2-40B4-BE49-F238E27FC236}">
                    <a16:creationId xmlns:a16="http://schemas.microsoft.com/office/drawing/2014/main" id="{01315BF1-2F39-6AB3-B956-352DAC1D698A}"/>
                  </a:ext>
                </a:extLst>
              </p:cNvPr>
              <p:cNvSpPr/>
              <p:nvPr/>
            </p:nvSpPr>
            <p:spPr>
              <a:xfrm>
                <a:off x="1323975" y="2219326"/>
                <a:ext cx="1524000" cy="1524000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 w="57150">
                <a:solidFill>
                  <a:srgbClr val="FF7F7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</p:grpSp>
        <p:sp>
          <p:nvSpPr>
            <p:cNvPr id="14" name="文本框 13">
              <a:extLst>
                <a:ext uri="{FF2B5EF4-FFF2-40B4-BE49-F238E27FC236}">
                  <a16:creationId xmlns:a16="http://schemas.microsoft.com/office/drawing/2014/main" id="{C88113F5-9D31-3F82-54CD-1DE9CDD5C312}"/>
                </a:ext>
              </a:extLst>
            </p:cNvPr>
            <p:cNvSpPr txBox="1"/>
            <p:nvPr/>
          </p:nvSpPr>
          <p:spPr>
            <a:xfrm>
              <a:off x="7042338" y="3565544"/>
              <a:ext cx="3351522" cy="5984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2025" b="1" dirty="0">
                  <a:solidFill>
                    <a:srgbClr val="FF7F7F"/>
                  </a:solidFill>
                  <a:latin typeface="微软雅黑" panose="020B0503020204020204" charset="-122"/>
                  <a:ea typeface="微软雅黑" panose="020B0503020204020204" charset="-122"/>
                </a:rPr>
                <a:t>什么是心脏骤停？</a:t>
              </a:r>
              <a:endParaRPr lang="en-US" altLang="zh-CN" sz="2025" b="1" dirty="0">
                <a:solidFill>
                  <a:srgbClr val="FF7F7F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pic>
          <p:nvPicPr>
            <p:cNvPr id="15" name="图片 14">
              <a:extLst>
                <a:ext uri="{FF2B5EF4-FFF2-40B4-BE49-F238E27FC236}">
                  <a16:creationId xmlns:a16="http://schemas.microsoft.com/office/drawing/2014/main" id="{C9197799-99AC-A049-3D02-2092856093F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biLevel thresh="2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380038" y="5076225"/>
              <a:ext cx="676128" cy="727903"/>
            </a:xfrm>
            <a:prstGeom prst="rect">
              <a:avLst/>
            </a:prstGeom>
          </p:spPr>
        </p:pic>
      </p:grpSp>
      <p:sp>
        <p:nvSpPr>
          <p:cNvPr id="19" name="文本框 18">
            <a:extLst>
              <a:ext uri="{FF2B5EF4-FFF2-40B4-BE49-F238E27FC236}">
                <a16:creationId xmlns:a16="http://schemas.microsoft.com/office/drawing/2014/main" id="{69674ACB-4B72-7C6B-DB1F-CAE1B2C64ADC}"/>
              </a:ext>
            </a:extLst>
          </p:cNvPr>
          <p:cNvSpPr txBox="1"/>
          <p:nvPr/>
        </p:nvSpPr>
        <p:spPr>
          <a:xfrm>
            <a:off x="3393777" y="2174384"/>
            <a:ext cx="5230528" cy="212295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133350" algn="l">
              <a:lnSpc>
                <a:spcPct val="150000"/>
              </a:lnSpc>
            </a:pPr>
            <a:r>
              <a:rPr lang="en-US" altLang="zh-CN" sz="1800" b="1" kern="0" dirty="0">
                <a:solidFill>
                  <a:srgbClr val="333333"/>
                </a:solidFill>
                <a:effectLst/>
                <a:latin typeface="等线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 </a:t>
            </a:r>
            <a:r>
              <a:rPr lang="zh-CN" altLang="zh-CN" sz="1800" b="1" kern="0" dirty="0">
                <a:solidFill>
                  <a:srgbClr val="333333"/>
                </a:solidFill>
                <a:effectLst/>
                <a:latin typeface="等线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心脏骤停</a:t>
            </a:r>
            <a:r>
              <a:rPr lang="zh-CN" altLang="en-US" sz="1800" b="1" kern="0" dirty="0">
                <a:solidFill>
                  <a:srgbClr val="333333"/>
                </a:solidFill>
                <a:effectLst/>
                <a:latin typeface="等线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：</a:t>
            </a:r>
            <a:r>
              <a:rPr lang="zh-CN" altLang="zh-CN" sz="1800" kern="0" dirty="0">
                <a:solidFill>
                  <a:srgbClr val="333333"/>
                </a:solidFill>
                <a:effectLst/>
                <a:latin typeface="等线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是指是指各种原因引起的、在未能预计的情况和时间内心脏突然停止搏动，从而导致有效心泵功能和有效循环突然中止，引起全身组织细胞严重缺血、缺氧和代谢障碍，如不及时抢救即可立刻失去生命。</a:t>
            </a:r>
            <a:endParaRPr lang="zh-CN" altLang="zh-CN" sz="1800" kern="100" dirty="0">
              <a:effectLst/>
              <a:latin typeface="等线" panose="02010600030101010101" pitchFamily="2" charset="-122"/>
              <a:ea typeface="等线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9" advClick="0" advTm="6645">
        <p:comb/>
      </p:transition>
    </mc:Choice>
    <mc:Fallback xmlns="">
      <p:transition advClick="0" advTm="6645">
        <p:comb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624840" y="456565"/>
            <a:ext cx="7683500" cy="3891280"/>
          </a:xfrm>
          <a:prstGeom prst="rect">
            <a:avLst/>
          </a:prstGeom>
          <a:noFill/>
          <a:ln w="38100">
            <a:solidFill>
              <a:srgbClr val="FF7F7F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1402080" y="1464310"/>
            <a:ext cx="6760210" cy="8528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950" dirty="0">
                <a:solidFill>
                  <a:srgbClr val="FF7F7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大标宋简体" panose="02010601030101010101" charset="-122"/>
                <a:ea typeface="方正大标宋简体" panose="02010601030101010101" charset="-122"/>
              </a:rPr>
              <a:t>演讲完毕，谢谢观看！</a:t>
            </a:r>
          </a:p>
        </p:txBody>
      </p:sp>
      <p:grpSp>
        <p:nvGrpSpPr>
          <p:cNvPr id="39" name="组合 38"/>
          <p:cNvGrpSpPr>
            <a:grpSpLocks noChangeAspect="1"/>
          </p:cNvGrpSpPr>
          <p:nvPr/>
        </p:nvGrpSpPr>
        <p:grpSpPr>
          <a:xfrm>
            <a:off x="6792461" y="4527812"/>
            <a:ext cx="396000" cy="396000"/>
            <a:chOff x="386297" y="354936"/>
            <a:chExt cx="1186377" cy="1186377"/>
          </a:xfrm>
          <a:solidFill>
            <a:schemeClr val="accent2"/>
          </a:solidFill>
        </p:grpSpPr>
        <p:sp>
          <p:nvSpPr>
            <p:cNvPr id="40" name="Freeform 494"/>
            <p:cNvSpPr/>
            <p:nvPr/>
          </p:nvSpPr>
          <p:spPr bwMode="auto">
            <a:xfrm>
              <a:off x="386297" y="354936"/>
              <a:ext cx="1186377" cy="1186377"/>
            </a:xfrm>
            <a:custGeom>
              <a:avLst/>
              <a:gdLst>
                <a:gd name="T0" fmla="*/ 554 w 713"/>
                <a:gd name="T1" fmla="*/ 60 h 713"/>
                <a:gd name="T2" fmla="*/ 356 w 713"/>
                <a:gd name="T3" fmla="*/ 0 h 713"/>
                <a:gd name="T4" fmla="*/ 46 w 713"/>
                <a:gd name="T5" fmla="*/ 181 h 713"/>
                <a:gd name="T6" fmla="*/ 0 w 713"/>
                <a:gd name="T7" fmla="*/ 357 h 713"/>
                <a:gd name="T8" fmla="*/ 44 w 713"/>
                <a:gd name="T9" fmla="*/ 528 h 713"/>
                <a:gd name="T10" fmla="*/ 356 w 713"/>
                <a:gd name="T11" fmla="*/ 713 h 713"/>
                <a:gd name="T12" fmla="*/ 631 w 713"/>
                <a:gd name="T13" fmla="*/ 584 h 713"/>
                <a:gd name="T14" fmla="*/ 713 w 713"/>
                <a:gd name="T15" fmla="*/ 357 h 713"/>
                <a:gd name="T16" fmla="*/ 554 w 713"/>
                <a:gd name="T17" fmla="*/ 60 h 7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13" h="713">
                  <a:moveTo>
                    <a:pt x="554" y="60"/>
                  </a:moveTo>
                  <a:cubicBezTo>
                    <a:pt x="498" y="22"/>
                    <a:pt x="430" y="0"/>
                    <a:pt x="356" y="0"/>
                  </a:cubicBezTo>
                  <a:cubicBezTo>
                    <a:pt x="223" y="0"/>
                    <a:pt x="107" y="73"/>
                    <a:pt x="46" y="181"/>
                  </a:cubicBezTo>
                  <a:cubicBezTo>
                    <a:pt x="16" y="233"/>
                    <a:pt x="0" y="293"/>
                    <a:pt x="0" y="357"/>
                  </a:cubicBezTo>
                  <a:cubicBezTo>
                    <a:pt x="0" y="419"/>
                    <a:pt x="16" y="477"/>
                    <a:pt x="44" y="528"/>
                  </a:cubicBezTo>
                  <a:cubicBezTo>
                    <a:pt x="104" y="639"/>
                    <a:pt x="222" y="713"/>
                    <a:pt x="356" y="713"/>
                  </a:cubicBezTo>
                  <a:cubicBezTo>
                    <a:pt x="467" y="713"/>
                    <a:pt x="565" y="663"/>
                    <a:pt x="631" y="584"/>
                  </a:cubicBezTo>
                  <a:cubicBezTo>
                    <a:pt x="682" y="523"/>
                    <a:pt x="713" y="443"/>
                    <a:pt x="713" y="357"/>
                  </a:cubicBezTo>
                  <a:cubicBezTo>
                    <a:pt x="713" y="233"/>
                    <a:pt x="650" y="124"/>
                    <a:pt x="554" y="60"/>
                  </a:cubicBezTo>
                  <a:close/>
                </a:path>
              </a:pathLst>
            </a:custGeom>
            <a:solidFill>
              <a:srgbClr val="FF7F7F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1" name="Freeform 495"/>
            <p:cNvSpPr>
              <a:spLocks noEditPoints="1"/>
            </p:cNvSpPr>
            <p:nvPr/>
          </p:nvSpPr>
          <p:spPr bwMode="auto">
            <a:xfrm>
              <a:off x="699114" y="632811"/>
              <a:ext cx="559078" cy="627299"/>
            </a:xfrm>
            <a:custGeom>
              <a:avLst/>
              <a:gdLst>
                <a:gd name="T0" fmla="*/ 251 w 336"/>
                <a:gd name="T1" fmla="*/ 2 h 377"/>
                <a:gd name="T2" fmla="*/ 168 w 336"/>
                <a:gd name="T3" fmla="*/ 23 h 377"/>
                <a:gd name="T4" fmla="*/ 86 w 336"/>
                <a:gd name="T5" fmla="*/ 2 h 377"/>
                <a:gd name="T6" fmla="*/ 44 w 336"/>
                <a:gd name="T7" fmla="*/ 138 h 377"/>
                <a:gd name="T8" fmla="*/ 73 w 336"/>
                <a:gd name="T9" fmla="*/ 273 h 377"/>
                <a:gd name="T10" fmla="*/ 109 w 336"/>
                <a:gd name="T11" fmla="*/ 377 h 377"/>
                <a:gd name="T12" fmla="*/ 131 w 336"/>
                <a:gd name="T13" fmla="*/ 256 h 377"/>
                <a:gd name="T14" fmla="*/ 206 w 336"/>
                <a:gd name="T15" fmla="*/ 256 h 377"/>
                <a:gd name="T16" fmla="*/ 227 w 336"/>
                <a:gd name="T17" fmla="*/ 377 h 377"/>
                <a:gd name="T18" fmla="*/ 264 w 336"/>
                <a:gd name="T19" fmla="*/ 273 h 377"/>
                <a:gd name="T20" fmla="*/ 293 w 336"/>
                <a:gd name="T21" fmla="*/ 138 h 377"/>
                <a:gd name="T22" fmla="*/ 251 w 336"/>
                <a:gd name="T23" fmla="*/ 2 h 377"/>
                <a:gd name="T24" fmla="*/ 231 w 336"/>
                <a:gd name="T25" fmla="*/ 51 h 377"/>
                <a:gd name="T26" fmla="*/ 130 w 336"/>
                <a:gd name="T27" fmla="*/ 100 h 377"/>
                <a:gd name="T28" fmla="*/ 119 w 336"/>
                <a:gd name="T29" fmla="*/ 89 h 377"/>
                <a:gd name="T30" fmla="*/ 151 w 336"/>
                <a:gd name="T31" fmla="*/ 66 h 377"/>
                <a:gd name="T32" fmla="*/ 143 w 336"/>
                <a:gd name="T33" fmla="*/ 59 h 377"/>
                <a:gd name="T34" fmla="*/ 113 w 336"/>
                <a:gd name="T35" fmla="*/ 44 h 377"/>
                <a:gd name="T36" fmla="*/ 117 w 336"/>
                <a:gd name="T37" fmla="*/ 30 h 377"/>
                <a:gd name="T38" fmla="*/ 165 w 336"/>
                <a:gd name="T39" fmla="*/ 60 h 377"/>
                <a:gd name="T40" fmla="*/ 227 w 336"/>
                <a:gd name="T41" fmla="*/ 37 h 377"/>
                <a:gd name="T42" fmla="*/ 231 w 336"/>
                <a:gd name="T43" fmla="*/ 51 h 3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36" h="377">
                  <a:moveTo>
                    <a:pt x="251" y="2"/>
                  </a:moveTo>
                  <a:cubicBezTo>
                    <a:pt x="203" y="0"/>
                    <a:pt x="208" y="22"/>
                    <a:pt x="168" y="23"/>
                  </a:cubicBezTo>
                  <a:cubicBezTo>
                    <a:pt x="129" y="22"/>
                    <a:pt x="133" y="0"/>
                    <a:pt x="86" y="2"/>
                  </a:cubicBezTo>
                  <a:cubicBezTo>
                    <a:pt x="0" y="6"/>
                    <a:pt x="34" y="111"/>
                    <a:pt x="44" y="138"/>
                  </a:cubicBezTo>
                  <a:cubicBezTo>
                    <a:pt x="74" y="217"/>
                    <a:pt x="74" y="236"/>
                    <a:pt x="73" y="273"/>
                  </a:cubicBezTo>
                  <a:cubicBezTo>
                    <a:pt x="69" y="377"/>
                    <a:pt x="85" y="377"/>
                    <a:pt x="109" y="377"/>
                  </a:cubicBezTo>
                  <a:cubicBezTo>
                    <a:pt x="127" y="377"/>
                    <a:pt x="132" y="289"/>
                    <a:pt x="131" y="256"/>
                  </a:cubicBezTo>
                  <a:cubicBezTo>
                    <a:pt x="130" y="211"/>
                    <a:pt x="203" y="204"/>
                    <a:pt x="206" y="256"/>
                  </a:cubicBezTo>
                  <a:cubicBezTo>
                    <a:pt x="207" y="288"/>
                    <a:pt x="210" y="377"/>
                    <a:pt x="227" y="377"/>
                  </a:cubicBezTo>
                  <a:cubicBezTo>
                    <a:pt x="252" y="377"/>
                    <a:pt x="267" y="377"/>
                    <a:pt x="264" y="273"/>
                  </a:cubicBezTo>
                  <a:cubicBezTo>
                    <a:pt x="263" y="236"/>
                    <a:pt x="263" y="217"/>
                    <a:pt x="293" y="138"/>
                  </a:cubicBezTo>
                  <a:cubicBezTo>
                    <a:pt x="303" y="111"/>
                    <a:pt x="336" y="6"/>
                    <a:pt x="251" y="2"/>
                  </a:cubicBezTo>
                  <a:close/>
                  <a:moveTo>
                    <a:pt x="231" y="51"/>
                  </a:moveTo>
                  <a:cubicBezTo>
                    <a:pt x="196" y="61"/>
                    <a:pt x="156" y="75"/>
                    <a:pt x="130" y="100"/>
                  </a:cubicBezTo>
                  <a:cubicBezTo>
                    <a:pt x="123" y="106"/>
                    <a:pt x="113" y="96"/>
                    <a:pt x="119" y="89"/>
                  </a:cubicBezTo>
                  <a:cubicBezTo>
                    <a:pt x="129" y="80"/>
                    <a:pt x="140" y="73"/>
                    <a:pt x="151" y="66"/>
                  </a:cubicBezTo>
                  <a:cubicBezTo>
                    <a:pt x="149" y="64"/>
                    <a:pt x="146" y="61"/>
                    <a:pt x="143" y="59"/>
                  </a:cubicBezTo>
                  <a:cubicBezTo>
                    <a:pt x="135" y="51"/>
                    <a:pt x="124" y="46"/>
                    <a:pt x="113" y="44"/>
                  </a:cubicBezTo>
                  <a:cubicBezTo>
                    <a:pt x="104" y="42"/>
                    <a:pt x="108" y="28"/>
                    <a:pt x="117" y="30"/>
                  </a:cubicBezTo>
                  <a:cubicBezTo>
                    <a:pt x="136" y="33"/>
                    <a:pt x="153" y="45"/>
                    <a:pt x="165" y="60"/>
                  </a:cubicBezTo>
                  <a:cubicBezTo>
                    <a:pt x="185" y="50"/>
                    <a:pt x="207" y="43"/>
                    <a:pt x="227" y="37"/>
                  </a:cubicBezTo>
                  <a:cubicBezTo>
                    <a:pt x="236" y="34"/>
                    <a:pt x="240" y="49"/>
                    <a:pt x="231" y="5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42" name="组合 41"/>
          <p:cNvGrpSpPr>
            <a:grpSpLocks noChangeAspect="1"/>
          </p:cNvGrpSpPr>
          <p:nvPr/>
        </p:nvGrpSpPr>
        <p:grpSpPr>
          <a:xfrm>
            <a:off x="6232715" y="4527812"/>
            <a:ext cx="396000" cy="396000"/>
            <a:chOff x="467544" y="339502"/>
            <a:chExt cx="1186377" cy="1188041"/>
          </a:xfrm>
          <a:solidFill>
            <a:schemeClr val="accent2"/>
          </a:solidFill>
        </p:grpSpPr>
        <p:sp>
          <p:nvSpPr>
            <p:cNvPr id="43" name="Freeform 230"/>
            <p:cNvSpPr/>
            <p:nvPr/>
          </p:nvSpPr>
          <p:spPr bwMode="auto">
            <a:xfrm>
              <a:off x="467544" y="339502"/>
              <a:ext cx="1186377" cy="1188041"/>
            </a:xfrm>
            <a:custGeom>
              <a:avLst/>
              <a:gdLst>
                <a:gd name="T0" fmla="*/ 554 w 713"/>
                <a:gd name="T1" fmla="*/ 60 h 714"/>
                <a:gd name="T2" fmla="*/ 356 w 713"/>
                <a:gd name="T3" fmla="*/ 0 h 714"/>
                <a:gd name="T4" fmla="*/ 46 w 713"/>
                <a:gd name="T5" fmla="*/ 182 h 714"/>
                <a:gd name="T6" fmla="*/ 0 w 713"/>
                <a:gd name="T7" fmla="*/ 357 h 714"/>
                <a:gd name="T8" fmla="*/ 44 w 713"/>
                <a:gd name="T9" fmla="*/ 529 h 714"/>
                <a:gd name="T10" fmla="*/ 356 w 713"/>
                <a:gd name="T11" fmla="*/ 714 h 714"/>
                <a:gd name="T12" fmla="*/ 631 w 713"/>
                <a:gd name="T13" fmla="*/ 585 h 714"/>
                <a:gd name="T14" fmla="*/ 713 w 713"/>
                <a:gd name="T15" fmla="*/ 357 h 714"/>
                <a:gd name="T16" fmla="*/ 554 w 713"/>
                <a:gd name="T17" fmla="*/ 60 h 7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13" h="714">
                  <a:moveTo>
                    <a:pt x="554" y="60"/>
                  </a:moveTo>
                  <a:cubicBezTo>
                    <a:pt x="498" y="22"/>
                    <a:pt x="430" y="0"/>
                    <a:pt x="356" y="0"/>
                  </a:cubicBezTo>
                  <a:cubicBezTo>
                    <a:pt x="223" y="0"/>
                    <a:pt x="107" y="73"/>
                    <a:pt x="46" y="182"/>
                  </a:cubicBezTo>
                  <a:cubicBezTo>
                    <a:pt x="16" y="234"/>
                    <a:pt x="0" y="293"/>
                    <a:pt x="0" y="357"/>
                  </a:cubicBezTo>
                  <a:cubicBezTo>
                    <a:pt x="0" y="419"/>
                    <a:pt x="16" y="478"/>
                    <a:pt x="44" y="529"/>
                  </a:cubicBezTo>
                  <a:cubicBezTo>
                    <a:pt x="104" y="639"/>
                    <a:pt x="222" y="714"/>
                    <a:pt x="356" y="714"/>
                  </a:cubicBezTo>
                  <a:cubicBezTo>
                    <a:pt x="467" y="714"/>
                    <a:pt x="565" y="663"/>
                    <a:pt x="631" y="585"/>
                  </a:cubicBezTo>
                  <a:cubicBezTo>
                    <a:pt x="682" y="523"/>
                    <a:pt x="713" y="444"/>
                    <a:pt x="713" y="357"/>
                  </a:cubicBezTo>
                  <a:cubicBezTo>
                    <a:pt x="713" y="233"/>
                    <a:pt x="650" y="124"/>
                    <a:pt x="554" y="60"/>
                  </a:cubicBezTo>
                  <a:close/>
                </a:path>
              </a:pathLst>
            </a:custGeom>
            <a:solidFill>
              <a:srgbClr val="FF7F7F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4" name="Freeform 319"/>
            <p:cNvSpPr>
              <a:spLocks noEditPoints="1"/>
            </p:cNvSpPr>
            <p:nvPr/>
          </p:nvSpPr>
          <p:spPr bwMode="auto">
            <a:xfrm>
              <a:off x="748746" y="449320"/>
              <a:ext cx="625635" cy="908502"/>
            </a:xfrm>
            <a:custGeom>
              <a:avLst/>
              <a:gdLst>
                <a:gd name="T0" fmla="*/ 376 w 376"/>
                <a:gd name="T1" fmla="*/ 516 h 546"/>
                <a:gd name="T2" fmla="*/ 345 w 376"/>
                <a:gd name="T3" fmla="*/ 485 h 546"/>
                <a:gd name="T4" fmla="*/ 251 w 376"/>
                <a:gd name="T5" fmla="*/ 485 h 546"/>
                <a:gd name="T6" fmla="*/ 338 w 376"/>
                <a:gd name="T7" fmla="*/ 351 h 546"/>
                <a:gd name="T8" fmla="*/ 231 w 376"/>
                <a:gd name="T9" fmla="*/ 203 h 546"/>
                <a:gd name="T10" fmla="*/ 318 w 376"/>
                <a:gd name="T11" fmla="*/ 49 h 546"/>
                <a:gd name="T12" fmla="*/ 318 w 376"/>
                <a:gd name="T13" fmla="*/ 18 h 546"/>
                <a:gd name="T14" fmla="*/ 285 w 376"/>
                <a:gd name="T15" fmla="*/ 0 h 546"/>
                <a:gd name="T16" fmla="*/ 259 w 376"/>
                <a:gd name="T17" fmla="*/ 18 h 546"/>
                <a:gd name="T18" fmla="*/ 127 w 376"/>
                <a:gd name="T19" fmla="*/ 259 h 546"/>
                <a:gd name="T20" fmla="*/ 136 w 376"/>
                <a:gd name="T21" fmla="*/ 277 h 546"/>
                <a:gd name="T22" fmla="*/ 126 w 376"/>
                <a:gd name="T23" fmla="*/ 300 h 546"/>
                <a:gd name="T24" fmla="*/ 145 w 376"/>
                <a:gd name="T25" fmla="*/ 310 h 546"/>
                <a:gd name="T26" fmla="*/ 162 w 376"/>
                <a:gd name="T27" fmla="*/ 291 h 546"/>
                <a:gd name="T28" fmla="*/ 183 w 376"/>
                <a:gd name="T29" fmla="*/ 289 h 546"/>
                <a:gd name="T30" fmla="*/ 214 w 376"/>
                <a:gd name="T31" fmla="*/ 235 h 546"/>
                <a:gd name="T32" fmla="*/ 298 w 376"/>
                <a:gd name="T33" fmla="*/ 345 h 546"/>
                <a:gd name="T34" fmla="*/ 242 w 376"/>
                <a:gd name="T35" fmla="*/ 443 h 546"/>
                <a:gd name="T36" fmla="*/ 125 w 376"/>
                <a:gd name="T37" fmla="*/ 443 h 546"/>
                <a:gd name="T38" fmla="*/ 104 w 376"/>
                <a:gd name="T39" fmla="*/ 464 h 546"/>
                <a:gd name="T40" fmla="*/ 125 w 376"/>
                <a:gd name="T41" fmla="*/ 485 h 546"/>
                <a:gd name="T42" fmla="*/ 125 w 376"/>
                <a:gd name="T43" fmla="*/ 485 h 546"/>
                <a:gd name="T44" fmla="*/ 30 w 376"/>
                <a:gd name="T45" fmla="*/ 485 h 546"/>
                <a:gd name="T46" fmla="*/ 30 w 376"/>
                <a:gd name="T47" fmla="*/ 485 h 546"/>
                <a:gd name="T48" fmla="*/ 30 w 376"/>
                <a:gd name="T49" fmla="*/ 485 h 546"/>
                <a:gd name="T50" fmla="*/ 0 w 376"/>
                <a:gd name="T51" fmla="*/ 516 h 546"/>
                <a:gd name="T52" fmla="*/ 30 w 376"/>
                <a:gd name="T53" fmla="*/ 546 h 546"/>
                <a:gd name="T54" fmla="*/ 345 w 376"/>
                <a:gd name="T55" fmla="*/ 546 h 546"/>
                <a:gd name="T56" fmla="*/ 376 w 376"/>
                <a:gd name="T57" fmla="*/ 516 h 546"/>
                <a:gd name="T58" fmla="*/ 176 w 376"/>
                <a:gd name="T59" fmla="*/ 394 h 546"/>
                <a:gd name="T60" fmla="*/ 158 w 376"/>
                <a:gd name="T61" fmla="*/ 399 h 546"/>
                <a:gd name="T62" fmla="*/ 35 w 376"/>
                <a:gd name="T63" fmla="*/ 332 h 546"/>
                <a:gd name="T64" fmla="*/ 30 w 376"/>
                <a:gd name="T65" fmla="*/ 314 h 546"/>
                <a:gd name="T66" fmla="*/ 48 w 376"/>
                <a:gd name="T67" fmla="*/ 308 h 546"/>
                <a:gd name="T68" fmla="*/ 48 w 376"/>
                <a:gd name="T69" fmla="*/ 308 h 546"/>
                <a:gd name="T70" fmla="*/ 48 w 376"/>
                <a:gd name="T71" fmla="*/ 308 h 546"/>
                <a:gd name="T72" fmla="*/ 171 w 376"/>
                <a:gd name="T73" fmla="*/ 376 h 546"/>
                <a:gd name="T74" fmla="*/ 176 w 376"/>
                <a:gd name="T75" fmla="*/ 394 h 5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376" h="546">
                  <a:moveTo>
                    <a:pt x="376" y="516"/>
                  </a:moveTo>
                  <a:cubicBezTo>
                    <a:pt x="376" y="499"/>
                    <a:pt x="362" y="485"/>
                    <a:pt x="345" y="485"/>
                  </a:cubicBezTo>
                  <a:cubicBezTo>
                    <a:pt x="251" y="485"/>
                    <a:pt x="251" y="485"/>
                    <a:pt x="251" y="485"/>
                  </a:cubicBezTo>
                  <a:cubicBezTo>
                    <a:pt x="299" y="485"/>
                    <a:pt x="338" y="393"/>
                    <a:pt x="338" y="351"/>
                  </a:cubicBezTo>
                  <a:cubicBezTo>
                    <a:pt x="338" y="284"/>
                    <a:pt x="294" y="226"/>
                    <a:pt x="231" y="203"/>
                  </a:cubicBezTo>
                  <a:cubicBezTo>
                    <a:pt x="318" y="49"/>
                    <a:pt x="318" y="49"/>
                    <a:pt x="318" y="49"/>
                  </a:cubicBezTo>
                  <a:cubicBezTo>
                    <a:pt x="318" y="18"/>
                    <a:pt x="318" y="18"/>
                    <a:pt x="318" y="18"/>
                  </a:cubicBezTo>
                  <a:cubicBezTo>
                    <a:pt x="285" y="0"/>
                    <a:pt x="285" y="0"/>
                    <a:pt x="285" y="0"/>
                  </a:cubicBezTo>
                  <a:cubicBezTo>
                    <a:pt x="259" y="18"/>
                    <a:pt x="259" y="18"/>
                    <a:pt x="259" y="18"/>
                  </a:cubicBezTo>
                  <a:cubicBezTo>
                    <a:pt x="127" y="259"/>
                    <a:pt x="127" y="259"/>
                    <a:pt x="127" y="259"/>
                  </a:cubicBezTo>
                  <a:cubicBezTo>
                    <a:pt x="127" y="259"/>
                    <a:pt x="138" y="267"/>
                    <a:pt x="136" y="277"/>
                  </a:cubicBezTo>
                  <a:cubicBezTo>
                    <a:pt x="134" y="287"/>
                    <a:pt x="126" y="300"/>
                    <a:pt x="126" y="300"/>
                  </a:cubicBezTo>
                  <a:cubicBezTo>
                    <a:pt x="145" y="310"/>
                    <a:pt x="145" y="310"/>
                    <a:pt x="145" y="310"/>
                  </a:cubicBezTo>
                  <a:cubicBezTo>
                    <a:pt x="145" y="310"/>
                    <a:pt x="155" y="293"/>
                    <a:pt x="162" y="291"/>
                  </a:cubicBezTo>
                  <a:cubicBezTo>
                    <a:pt x="169" y="290"/>
                    <a:pt x="183" y="289"/>
                    <a:pt x="183" y="289"/>
                  </a:cubicBezTo>
                  <a:cubicBezTo>
                    <a:pt x="214" y="235"/>
                    <a:pt x="214" y="235"/>
                    <a:pt x="214" y="235"/>
                  </a:cubicBezTo>
                  <a:cubicBezTo>
                    <a:pt x="263" y="251"/>
                    <a:pt x="298" y="295"/>
                    <a:pt x="298" y="345"/>
                  </a:cubicBezTo>
                  <a:cubicBezTo>
                    <a:pt x="298" y="386"/>
                    <a:pt x="275" y="422"/>
                    <a:pt x="242" y="443"/>
                  </a:cubicBezTo>
                  <a:cubicBezTo>
                    <a:pt x="125" y="443"/>
                    <a:pt x="125" y="443"/>
                    <a:pt x="125" y="443"/>
                  </a:cubicBezTo>
                  <a:cubicBezTo>
                    <a:pt x="114" y="443"/>
                    <a:pt x="104" y="452"/>
                    <a:pt x="104" y="464"/>
                  </a:cubicBezTo>
                  <a:cubicBezTo>
                    <a:pt x="104" y="476"/>
                    <a:pt x="113" y="485"/>
                    <a:pt x="125" y="485"/>
                  </a:cubicBezTo>
                  <a:cubicBezTo>
                    <a:pt x="125" y="485"/>
                    <a:pt x="125" y="485"/>
                    <a:pt x="125" y="485"/>
                  </a:cubicBezTo>
                  <a:cubicBezTo>
                    <a:pt x="30" y="485"/>
                    <a:pt x="30" y="485"/>
                    <a:pt x="30" y="485"/>
                  </a:cubicBezTo>
                  <a:cubicBezTo>
                    <a:pt x="30" y="485"/>
                    <a:pt x="30" y="485"/>
                    <a:pt x="30" y="485"/>
                  </a:cubicBezTo>
                  <a:cubicBezTo>
                    <a:pt x="30" y="485"/>
                    <a:pt x="30" y="485"/>
                    <a:pt x="30" y="485"/>
                  </a:cubicBezTo>
                  <a:cubicBezTo>
                    <a:pt x="13" y="485"/>
                    <a:pt x="0" y="499"/>
                    <a:pt x="0" y="516"/>
                  </a:cubicBezTo>
                  <a:cubicBezTo>
                    <a:pt x="0" y="532"/>
                    <a:pt x="13" y="546"/>
                    <a:pt x="30" y="546"/>
                  </a:cubicBezTo>
                  <a:cubicBezTo>
                    <a:pt x="345" y="546"/>
                    <a:pt x="345" y="546"/>
                    <a:pt x="345" y="546"/>
                  </a:cubicBezTo>
                  <a:cubicBezTo>
                    <a:pt x="362" y="546"/>
                    <a:pt x="376" y="532"/>
                    <a:pt x="376" y="516"/>
                  </a:cubicBezTo>
                  <a:close/>
                  <a:moveTo>
                    <a:pt x="176" y="394"/>
                  </a:moveTo>
                  <a:cubicBezTo>
                    <a:pt x="173" y="400"/>
                    <a:pt x="165" y="403"/>
                    <a:pt x="158" y="399"/>
                  </a:cubicBezTo>
                  <a:cubicBezTo>
                    <a:pt x="35" y="332"/>
                    <a:pt x="35" y="332"/>
                    <a:pt x="35" y="332"/>
                  </a:cubicBezTo>
                  <a:cubicBezTo>
                    <a:pt x="29" y="328"/>
                    <a:pt x="27" y="320"/>
                    <a:pt x="30" y="314"/>
                  </a:cubicBezTo>
                  <a:cubicBezTo>
                    <a:pt x="34" y="307"/>
                    <a:pt x="42" y="305"/>
                    <a:pt x="48" y="308"/>
                  </a:cubicBezTo>
                  <a:cubicBezTo>
                    <a:pt x="48" y="308"/>
                    <a:pt x="48" y="308"/>
                    <a:pt x="48" y="308"/>
                  </a:cubicBezTo>
                  <a:cubicBezTo>
                    <a:pt x="48" y="308"/>
                    <a:pt x="48" y="308"/>
                    <a:pt x="48" y="308"/>
                  </a:cubicBezTo>
                  <a:cubicBezTo>
                    <a:pt x="171" y="376"/>
                    <a:pt x="171" y="376"/>
                    <a:pt x="171" y="376"/>
                  </a:cubicBezTo>
                  <a:cubicBezTo>
                    <a:pt x="178" y="379"/>
                    <a:pt x="180" y="387"/>
                    <a:pt x="176" y="39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45" name="组合 44"/>
          <p:cNvGrpSpPr>
            <a:grpSpLocks noChangeAspect="1"/>
          </p:cNvGrpSpPr>
          <p:nvPr/>
        </p:nvGrpSpPr>
        <p:grpSpPr>
          <a:xfrm>
            <a:off x="7352207" y="4527812"/>
            <a:ext cx="396000" cy="396000"/>
            <a:chOff x="2254585" y="392649"/>
            <a:chExt cx="1186377" cy="1186377"/>
          </a:xfrm>
          <a:solidFill>
            <a:schemeClr val="bg1"/>
          </a:solidFill>
        </p:grpSpPr>
        <p:sp>
          <p:nvSpPr>
            <p:cNvPr id="46" name="Freeform 237"/>
            <p:cNvSpPr/>
            <p:nvPr/>
          </p:nvSpPr>
          <p:spPr bwMode="auto">
            <a:xfrm>
              <a:off x="2254585" y="392649"/>
              <a:ext cx="1186377" cy="1186377"/>
            </a:xfrm>
            <a:custGeom>
              <a:avLst/>
              <a:gdLst>
                <a:gd name="T0" fmla="*/ 555 w 713"/>
                <a:gd name="T1" fmla="*/ 60 h 713"/>
                <a:gd name="T2" fmla="*/ 357 w 713"/>
                <a:gd name="T3" fmla="*/ 0 h 713"/>
                <a:gd name="T4" fmla="*/ 46 w 713"/>
                <a:gd name="T5" fmla="*/ 181 h 713"/>
                <a:gd name="T6" fmla="*/ 0 w 713"/>
                <a:gd name="T7" fmla="*/ 356 h 713"/>
                <a:gd name="T8" fmla="*/ 44 w 713"/>
                <a:gd name="T9" fmla="*/ 528 h 713"/>
                <a:gd name="T10" fmla="*/ 357 w 713"/>
                <a:gd name="T11" fmla="*/ 713 h 713"/>
                <a:gd name="T12" fmla="*/ 631 w 713"/>
                <a:gd name="T13" fmla="*/ 584 h 713"/>
                <a:gd name="T14" fmla="*/ 713 w 713"/>
                <a:gd name="T15" fmla="*/ 356 h 713"/>
                <a:gd name="T16" fmla="*/ 555 w 713"/>
                <a:gd name="T17" fmla="*/ 60 h 7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13" h="713">
                  <a:moveTo>
                    <a:pt x="555" y="60"/>
                  </a:moveTo>
                  <a:cubicBezTo>
                    <a:pt x="498" y="22"/>
                    <a:pt x="430" y="0"/>
                    <a:pt x="357" y="0"/>
                  </a:cubicBezTo>
                  <a:cubicBezTo>
                    <a:pt x="223" y="0"/>
                    <a:pt x="107" y="73"/>
                    <a:pt x="46" y="181"/>
                  </a:cubicBezTo>
                  <a:cubicBezTo>
                    <a:pt x="17" y="233"/>
                    <a:pt x="0" y="293"/>
                    <a:pt x="0" y="356"/>
                  </a:cubicBezTo>
                  <a:cubicBezTo>
                    <a:pt x="0" y="419"/>
                    <a:pt x="16" y="477"/>
                    <a:pt x="44" y="528"/>
                  </a:cubicBezTo>
                  <a:cubicBezTo>
                    <a:pt x="105" y="638"/>
                    <a:pt x="222" y="713"/>
                    <a:pt x="357" y="713"/>
                  </a:cubicBezTo>
                  <a:cubicBezTo>
                    <a:pt x="467" y="713"/>
                    <a:pt x="566" y="663"/>
                    <a:pt x="631" y="584"/>
                  </a:cubicBezTo>
                  <a:cubicBezTo>
                    <a:pt x="682" y="522"/>
                    <a:pt x="713" y="443"/>
                    <a:pt x="713" y="356"/>
                  </a:cubicBezTo>
                  <a:cubicBezTo>
                    <a:pt x="713" y="233"/>
                    <a:pt x="650" y="124"/>
                    <a:pt x="555" y="60"/>
                  </a:cubicBezTo>
                  <a:close/>
                </a:path>
              </a:pathLst>
            </a:custGeom>
            <a:solidFill>
              <a:srgbClr val="FF7F7F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7" name="Rectangle 322"/>
            <p:cNvSpPr>
              <a:spLocks noChangeArrowheads="1"/>
            </p:cNvSpPr>
            <p:nvPr/>
          </p:nvSpPr>
          <p:spPr bwMode="auto">
            <a:xfrm>
              <a:off x="2680550" y="559041"/>
              <a:ext cx="327793" cy="9983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8" name="Freeform 323"/>
            <p:cNvSpPr>
              <a:spLocks noEditPoints="1"/>
            </p:cNvSpPr>
            <p:nvPr/>
          </p:nvSpPr>
          <p:spPr bwMode="auto">
            <a:xfrm>
              <a:off x="2565739" y="688827"/>
              <a:ext cx="557414" cy="675553"/>
            </a:xfrm>
            <a:custGeom>
              <a:avLst/>
              <a:gdLst>
                <a:gd name="T0" fmla="*/ 307 w 335"/>
                <a:gd name="T1" fmla="*/ 92 h 406"/>
                <a:gd name="T2" fmla="*/ 233 w 335"/>
                <a:gd name="T3" fmla="*/ 52 h 406"/>
                <a:gd name="T4" fmla="*/ 233 w 335"/>
                <a:gd name="T5" fmla="*/ 0 h 406"/>
                <a:gd name="T6" fmla="*/ 102 w 335"/>
                <a:gd name="T7" fmla="*/ 0 h 406"/>
                <a:gd name="T8" fmla="*/ 102 w 335"/>
                <a:gd name="T9" fmla="*/ 52 h 406"/>
                <a:gd name="T10" fmla="*/ 28 w 335"/>
                <a:gd name="T11" fmla="*/ 92 h 406"/>
                <a:gd name="T12" fmla="*/ 0 w 335"/>
                <a:gd name="T13" fmla="*/ 183 h 406"/>
                <a:gd name="T14" fmla="*/ 0 w 335"/>
                <a:gd name="T15" fmla="*/ 406 h 406"/>
                <a:gd name="T16" fmla="*/ 335 w 335"/>
                <a:gd name="T17" fmla="*/ 406 h 406"/>
                <a:gd name="T18" fmla="*/ 335 w 335"/>
                <a:gd name="T19" fmla="*/ 183 h 406"/>
                <a:gd name="T20" fmla="*/ 307 w 335"/>
                <a:gd name="T21" fmla="*/ 92 h 406"/>
                <a:gd name="T22" fmla="*/ 51 w 335"/>
                <a:gd name="T23" fmla="*/ 371 h 406"/>
                <a:gd name="T24" fmla="*/ 30 w 335"/>
                <a:gd name="T25" fmla="*/ 357 h 406"/>
                <a:gd name="T26" fmla="*/ 51 w 335"/>
                <a:gd name="T27" fmla="*/ 343 h 406"/>
                <a:gd name="T28" fmla="*/ 71 w 335"/>
                <a:gd name="T29" fmla="*/ 357 h 406"/>
                <a:gd name="T30" fmla="*/ 51 w 335"/>
                <a:gd name="T31" fmla="*/ 371 h 406"/>
                <a:gd name="T32" fmla="*/ 74 w 335"/>
                <a:gd name="T33" fmla="*/ 122 h 406"/>
                <a:gd name="T34" fmla="*/ 140 w 335"/>
                <a:gd name="T35" fmla="*/ 122 h 406"/>
                <a:gd name="T36" fmla="*/ 140 w 335"/>
                <a:gd name="T37" fmla="*/ 55 h 406"/>
                <a:gd name="T38" fmla="*/ 194 w 335"/>
                <a:gd name="T39" fmla="*/ 55 h 406"/>
                <a:gd name="T40" fmla="*/ 194 w 335"/>
                <a:gd name="T41" fmla="*/ 122 h 406"/>
                <a:gd name="T42" fmla="*/ 260 w 335"/>
                <a:gd name="T43" fmla="*/ 122 h 406"/>
                <a:gd name="T44" fmla="*/ 260 w 335"/>
                <a:gd name="T45" fmla="*/ 175 h 406"/>
                <a:gd name="T46" fmla="*/ 194 w 335"/>
                <a:gd name="T47" fmla="*/ 175 h 406"/>
                <a:gd name="T48" fmla="*/ 194 w 335"/>
                <a:gd name="T49" fmla="*/ 242 h 406"/>
                <a:gd name="T50" fmla="*/ 140 w 335"/>
                <a:gd name="T51" fmla="*/ 242 h 406"/>
                <a:gd name="T52" fmla="*/ 140 w 335"/>
                <a:gd name="T53" fmla="*/ 175 h 406"/>
                <a:gd name="T54" fmla="*/ 74 w 335"/>
                <a:gd name="T55" fmla="*/ 175 h 406"/>
                <a:gd name="T56" fmla="*/ 74 w 335"/>
                <a:gd name="T57" fmla="*/ 122 h 406"/>
                <a:gd name="T58" fmla="*/ 286 w 335"/>
                <a:gd name="T59" fmla="*/ 356 h 406"/>
                <a:gd name="T60" fmla="*/ 239 w 335"/>
                <a:gd name="T61" fmla="*/ 350 h 406"/>
                <a:gd name="T62" fmla="*/ 239 w 335"/>
                <a:gd name="T63" fmla="*/ 337 h 406"/>
                <a:gd name="T64" fmla="*/ 235 w 335"/>
                <a:gd name="T65" fmla="*/ 337 h 406"/>
                <a:gd name="T66" fmla="*/ 221 w 335"/>
                <a:gd name="T67" fmla="*/ 336 h 406"/>
                <a:gd name="T68" fmla="*/ 221 w 335"/>
                <a:gd name="T69" fmla="*/ 336 h 406"/>
                <a:gd name="T70" fmla="*/ 168 w 335"/>
                <a:gd name="T71" fmla="*/ 357 h 406"/>
                <a:gd name="T72" fmla="*/ 115 w 335"/>
                <a:gd name="T73" fmla="*/ 336 h 406"/>
                <a:gd name="T74" fmla="*/ 152 w 335"/>
                <a:gd name="T75" fmla="*/ 317 h 406"/>
                <a:gd name="T76" fmla="*/ 139 w 335"/>
                <a:gd name="T77" fmla="*/ 311 h 406"/>
                <a:gd name="T78" fmla="*/ 127 w 335"/>
                <a:gd name="T79" fmla="*/ 313 h 406"/>
                <a:gd name="T80" fmla="*/ 105 w 335"/>
                <a:gd name="T81" fmla="*/ 304 h 406"/>
                <a:gd name="T82" fmla="*/ 105 w 335"/>
                <a:gd name="T83" fmla="*/ 273 h 406"/>
                <a:gd name="T84" fmla="*/ 127 w 335"/>
                <a:gd name="T85" fmla="*/ 263 h 406"/>
                <a:gd name="T86" fmla="*/ 155 w 335"/>
                <a:gd name="T87" fmla="*/ 286 h 406"/>
                <a:gd name="T88" fmla="*/ 159 w 335"/>
                <a:gd name="T89" fmla="*/ 286 h 406"/>
                <a:gd name="T90" fmla="*/ 184 w 335"/>
                <a:gd name="T91" fmla="*/ 301 h 406"/>
                <a:gd name="T92" fmla="*/ 169 w 335"/>
                <a:gd name="T93" fmla="*/ 316 h 406"/>
                <a:gd name="T94" fmla="*/ 201 w 335"/>
                <a:gd name="T95" fmla="*/ 320 h 406"/>
                <a:gd name="T96" fmla="*/ 201 w 335"/>
                <a:gd name="T97" fmla="*/ 320 h 406"/>
                <a:gd name="T98" fmla="*/ 235 w 335"/>
                <a:gd name="T99" fmla="*/ 303 h 406"/>
                <a:gd name="T100" fmla="*/ 245 w 335"/>
                <a:gd name="T101" fmla="*/ 304 h 406"/>
                <a:gd name="T102" fmla="*/ 261 w 335"/>
                <a:gd name="T103" fmla="*/ 309 h 406"/>
                <a:gd name="T104" fmla="*/ 264 w 335"/>
                <a:gd name="T105" fmla="*/ 311 h 406"/>
                <a:gd name="T106" fmla="*/ 269 w 335"/>
                <a:gd name="T107" fmla="*/ 309 h 406"/>
                <a:gd name="T108" fmla="*/ 316 w 335"/>
                <a:gd name="T109" fmla="*/ 316 h 406"/>
                <a:gd name="T110" fmla="*/ 286 w 335"/>
                <a:gd name="T111" fmla="*/ 356 h 4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35" h="406">
                  <a:moveTo>
                    <a:pt x="307" y="92"/>
                  </a:moveTo>
                  <a:cubicBezTo>
                    <a:pt x="288" y="68"/>
                    <a:pt x="263" y="55"/>
                    <a:pt x="233" y="52"/>
                  </a:cubicBezTo>
                  <a:cubicBezTo>
                    <a:pt x="233" y="0"/>
                    <a:pt x="233" y="0"/>
                    <a:pt x="233" y="0"/>
                  </a:cubicBezTo>
                  <a:cubicBezTo>
                    <a:pt x="102" y="0"/>
                    <a:pt x="102" y="0"/>
                    <a:pt x="102" y="0"/>
                  </a:cubicBezTo>
                  <a:cubicBezTo>
                    <a:pt x="102" y="52"/>
                    <a:pt x="102" y="52"/>
                    <a:pt x="102" y="52"/>
                  </a:cubicBezTo>
                  <a:cubicBezTo>
                    <a:pt x="71" y="55"/>
                    <a:pt x="47" y="68"/>
                    <a:pt x="28" y="92"/>
                  </a:cubicBezTo>
                  <a:cubicBezTo>
                    <a:pt x="9" y="116"/>
                    <a:pt x="0" y="146"/>
                    <a:pt x="0" y="183"/>
                  </a:cubicBezTo>
                  <a:cubicBezTo>
                    <a:pt x="0" y="406"/>
                    <a:pt x="0" y="406"/>
                    <a:pt x="0" y="406"/>
                  </a:cubicBezTo>
                  <a:cubicBezTo>
                    <a:pt x="335" y="406"/>
                    <a:pt x="335" y="406"/>
                    <a:pt x="335" y="406"/>
                  </a:cubicBezTo>
                  <a:cubicBezTo>
                    <a:pt x="335" y="183"/>
                    <a:pt x="335" y="183"/>
                    <a:pt x="335" y="183"/>
                  </a:cubicBezTo>
                  <a:cubicBezTo>
                    <a:pt x="335" y="146"/>
                    <a:pt x="326" y="116"/>
                    <a:pt x="307" y="92"/>
                  </a:cubicBezTo>
                  <a:close/>
                  <a:moveTo>
                    <a:pt x="51" y="371"/>
                  </a:moveTo>
                  <a:cubicBezTo>
                    <a:pt x="39" y="371"/>
                    <a:pt x="30" y="364"/>
                    <a:pt x="30" y="357"/>
                  </a:cubicBezTo>
                  <a:cubicBezTo>
                    <a:pt x="30" y="350"/>
                    <a:pt x="39" y="343"/>
                    <a:pt x="51" y="343"/>
                  </a:cubicBezTo>
                  <a:cubicBezTo>
                    <a:pt x="62" y="343"/>
                    <a:pt x="71" y="350"/>
                    <a:pt x="71" y="357"/>
                  </a:cubicBezTo>
                  <a:cubicBezTo>
                    <a:pt x="71" y="364"/>
                    <a:pt x="62" y="371"/>
                    <a:pt x="51" y="371"/>
                  </a:cubicBezTo>
                  <a:close/>
                  <a:moveTo>
                    <a:pt x="74" y="122"/>
                  </a:moveTo>
                  <a:cubicBezTo>
                    <a:pt x="140" y="122"/>
                    <a:pt x="140" y="122"/>
                    <a:pt x="140" y="122"/>
                  </a:cubicBezTo>
                  <a:cubicBezTo>
                    <a:pt x="140" y="55"/>
                    <a:pt x="140" y="55"/>
                    <a:pt x="140" y="55"/>
                  </a:cubicBezTo>
                  <a:cubicBezTo>
                    <a:pt x="194" y="55"/>
                    <a:pt x="194" y="55"/>
                    <a:pt x="194" y="55"/>
                  </a:cubicBezTo>
                  <a:cubicBezTo>
                    <a:pt x="194" y="122"/>
                    <a:pt x="194" y="122"/>
                    <a:pt x="194" y="122"/>
                  </a:cubicBezTo>
                  <a:cubicBezTo>
                    <a:pt x="260" y="122"/>
                    <a:pt x="260" y="122"/>
                    <a:pt x="260" y="122"/>
                  </a:cubicBezTo>
                  <a:cubicBezTo>
                    <a:pt x="260" y="175"/>
                    <a:pt x="260" y="175"/>
                    <a:pt x="260" y="175"/>
                  </a:cubicBezTo>
                  <a:cubicBezTo>
                    <a:pt x="194" y="175"/>
                    <a:pt x="194" y="175"/>
                    <a:pt x="194" y="175"/>
                  </a:cubicBezTo>
                  <a:cubicBezTo>
                    <a:pt x="194" y="242"/>
                    <a:pt x="194" y="242"/>
                    <a:pt x="194" y="242"/>
                  </a:cubicBezTo>
                  <a:cubicBezTo>
                    <a:pt x="140" y="242"/>
                    <a:pt x="140" y="242"/>
                    <a:pt x="140" y="242"/>
                  </a:cubicBezTo>
                  <a:cubicBezTo>
                    <a:pt x="140" y="175"/>
                    <a:pt x="140" y="175"/>
                    <a:pt x="140" y="175"/>
                  </a:cubicBezTo>
                  <a:cubicBezTo>
                    <a:pt x="74" y="175"/>
                    <a:pt x="74" y="175"/>
                    <a:pt x="74" y="175"/>
                  </a:cubicBezTo>
                  <a:lnTo>
                    <a:pt x="74" y="122"/>
                  </a:lnTo>
                  <a:close/>
                  <a:moveTo>
                    <a:pt x="286" y="356"/>
                  </a:moveTo>
                  <a:cubicBezTo>
                    <a:pt x="265" y="366"/>
                    <a:pt x="244" y="363"/>
                    <a:pt x="239" y="350"/>
                  </a:cubicBezTo>
                  <a:cubicBezTo>
                    <a:pt x="237" y="346"/>
                    <a:pt x="237" y="341"/>
                    <a:pt x="239" y="337"/>
                  </a:cubicBezTo>
                  <a:cubicBezTo>
                    <a:pt x="238" y="337"/>
                    <a:pt x="236" y="337"/>
                    <a:pt x="235" y="337"/>
                  </a:cubicBezTo>
                  <a:cubicBezTo>
                    <a:pt x="230" y="337"/>
                    <a:pt x="225" y="337"/>
                    <a:pt x="221" y="336"/>
                  </a:cubicBezTo>
                  <a:cubicBezTo>
                    <a:pt x="221" y="336"/>
                    <a:pt x="221" y="336"/>
                    <a:pt x="221" y="336"/>
                  </a:cubicBezTo>
                  <a:cubicBezTo>
                    <a:pt x="221" y="348"/>
                    <a:pt x="197" y="357"/>
                    <a:pt x="168" y="357"/>
                  </a:cubicBezTo>
                  <a:cubicBezTo>
                    <a:pt x="139" y="357"/>
                    <a:pt x="115" y="348"/>
                    <a:pt x="115" y="336"/>
                  </a:cubicBezTo>
                  <a:cubicBezTo>
                    <a:pt x="115" y="327"/>
                    <a:pt x="131" y="319"/>
                    <a:pt x="152" y="317"/>
                  </a:cubicBezTo>
                  <a:cubicBezTo>
                    <a:pt x="147" y="316"/>
                    <a:pt x="142" y="314"/>
                    <a:pt x="139" y="311"/>
                  </a:cubicBezTo>
                  <a:cubicBezTo>
                    <a:pt x="135" y="312"/>
                    <a:pt x="131" y="313"/>
                    <a:pt x="127" y="313"/>
                  </a:cubicBezTo>
                  <a:cubicBezTo>
                    <a:pt x="118" y="313"/>
                    <a:pt x="111" y="309"/>
                    <a:pt x="105" y="304"/>
                  </a:cubicBezTo>
                  <a:cubicBezTo>
                    <a:pt x="100" y="296"/>
                    <a:pt x="100" y="281"/>
                    <a:pt x="105" y="273"/>
                  </a:cubicBezTo>
                  <a:cubicBezTo>
                    <a:pt x="111" y="267"/>
                    <a:pt x="118" y="263"/>
                    <a:pt x="127" y="263"/>
                  </a:cubicBezTo>
                  <a:cubicBezTo>
                    <a:pt x="142" y="263"/>
                    <a:pt x="154" y="273"/>
                    <a:pt x="155" y="286"/>
                  </a:cubicBezTo>
                  <a:cubicBezTo>
                    <a:pt x="156" y="286"/>
                    <a:pt x="157" y="286"/>
                    <a:pt x="159" y="286"/>
                  </a:cubicBezTo>
                  <a:cubicBezTo>
                    <a:pt x="173" y="286"/>
                    <a:pt x="184" y="293"/>
                    <a:pt x="184" y="301"/>
                  </a:cubicBezTo>
                  <a:cubicBezTo>
                    <a:pt x="184" y="308"/>
                    <a:pt x="178" y="313"/>
                    <a:pt x="169" y="316"/>
                  </a:cubicBezTo>
                  <a:cubicBezTo>
                    <a:pt x="181" y="316"/>
                    <a:pt x="192" y="317"/>
                    <a:pt x="201" y="320"/>
                  </a:cubicBezTo>
                  <a:cubicBezTo>
                    <a:pt x="201" y="320"/>
                    <a:pt x="201" y="320"/>
                    <a:pt x="201" y="320"/>
                  </a:cubicBezTo>
                  <a:cubicBezTo>
                    <a:pt x="201" y="310"/>
                    <a:pt x="216" y="303"/>
                    <a:pt x="235" y="303"/>
                  </a:cubicBezTo>
                  <a:cubicBezTo>
                    <a:pt x="239" y="303"/>
                    <a:pt x="242" y="303"/>
                    <a:pt x="245" y="304"/>
                  </a:cubicBezTo>
                  <a:cubicBezTo>
                    <a:pt x="251" y="305"/>
                    <a:pt x="257" y="306"/>
                    <a:pt x="261" y="309"/>
                  </a:cubicBezTo>
                  <a:cubicBezTo>
                    <a:pt x="262" y="310"/>
                    <a:pt x="263" y="310"/>
                    <a:pt x="264" y="311"/>
                  </a:cubicBezTo>
                  <a:cubicBezTo>
                    <a:pt x="265" y="310"/>
                    <a:pt x="267" y="309"/>
                    <a:pt x="269" y="309"/>
                  </a:cubicBezTo>
                  <a:cubicBezTo>
                    <a:pt x="290" y="299"/>
                    <a:pt x="311" y="303"/>
                    <a:pt x="316" y="316"/>
                  </a:cubicBezTo>
                  <a:cubicBezTo>
                    <a:pt x="321" y="329"/>
                    <a:pt x="308" y="347"/>
                    <a:pt x="286" y="35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49" name="组合 48"/>
          <p:cNvGrpSpPr>
            <a:grpSpLocks noChangeAspect="1"/>
          </p:cNvGrpSpPr>
          <p:nvPr/>
        </p:nvGrpSpPr>
        <p:grpSpPr>
          <a:xfrm>
            <a:off x="7911953" y="4527812"/>
            <a:ext cx="396000" cy="396000"/>
            <a:chOff x="1937429" y="3075806"/>
            <a:chExt cx="1186377" cy="1187209"/>
          </a:xfrm>
          <a:solidFill>
            <a:schemeClr val="bg1"/>
          </a:solidFill>
        </p:grpSpPr>
        <p:sp>
          <p:nvSpPr>
            <p:cNvPr id="50" name="Freeform 228"/>
            <p:cNvSpPr/>
            <p:nvPr/>
          </p:nvSpPr>
          <p:spPr bwMode="auto">
            <a:xfrm>
              <a:off x="1937429" y="3075806"/>
              <a:ext cx="1186377" cy="1187209"/>
            </a:xfrm>
            <a:custGeom>
              <a:avLst/>
              <a:gdLst>
                <a:gd name="T0" fmla="*/ 554 w 713"/>
                <a:gd name="T1" fmla="*/ 60 h 713"/>
                <a:gd name="T2" fmla="*/ 356 w 713"/>
                <a:gd name="T3" fmla="*/ 0 h 713"/>
                <a:gd name="T4" fmla="*/ 46 w 713"/>
                <a:gd name="T5" fmla="*/ 181 h 713"/>
                <a:gd name="T6" fmla="*/ 0 w 713"/>
                <a:gd name="T7" fmla="*/ 356 h 713"/>
                <a:gd name="T8" fmla="*/ 44 w 713"/>
                <a:gd name="T9" fmla="*/ 528 h 713"/>
                <a:gd name="T10" fmla="*/ 356 w 713"/>
                <a:gd name="T11" fmla="*/ 713 h 713"/>
                <a:gd name="T12" fmla="*/ 631 w 713"/>
                <a:gd name="T13" fmla="*/ 584 h 713"/>
                <a:gd name="T14" fmla="*/ 713 w 713"/>
                <a:gd name="T15" fmla="*/ 356 h 713"/>
                <a:gd name="T16" fmla="*/ 554 w 713"/>
                <a:gd name="T17" fmla="*/ 60 h 7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13" h="713">
                  <a:moveTo>
                    <a:pt x="554" y="60"/>
                  </a:moveTo>
                  <a:cubicBezTo>
                    <a:pt x="498" y="22"/>
                    <a:pt x="430" y="0"/>
                    <a:pt x="356" y="0"/>
                  </a:cubicBezTo>
                  <a:cubicBezTo>
                    <a:pt x="223" y="0"/>
                    <a:pt x="107" y="73"/>
                    <a:pt x="46" y="181"/>
                  </a:cubicBezTo>
                  <a:cubicBezTo>
                    <a:pt x="16" y="233"/>
                    <a:pt x="0" y="293"/>
                    <a:pt x="0" y="356"/>
                  </a:cubicBezTo>
                  <a:cubicBezTo>
                    <a:pt x="0" y="419"/>
                    <a:pt x="16" y="477"/>
                    <a:pt x="44" y="528"/>
                  </a:cubicBezTo>
                  <a:cubicBezTo>
                    <a:pt x="104" y="638"/>
                    <a:pt x="222" y="713"/>
                    <a:pt x="356" y="713"/>
                  </a:cubicBezTo>
                  <a:cubicBezTo>
                    <a:pt x="467" y="713"/>
                    <a:pt x="565" y="663"/>
                    <a:pt x="631" y="584"/>
                  </a:cubicBezTo>
                  <a:cubicBezTo>
                    <a:pt x="682" y="522"/>
                    <a:pt x="713" y="443"/>
                    <a:pt x="713" y="356"/>
                  </a:cubicBezTo>
                  <a:cubicBezTo>
                    <a:pt x="713" y="233"/>
                    <a:pt x="650" y="124"/>
                    <a:pt x="554" y="60"/>
                  </a:cubicBezTo>
                  <a:close/>
                </a:path>
              </a:pathLst>
            </a:custGeom>
            <a:solidFill>
              <a:srgbClr val="FF7F7F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1" name="Freeform 295"/>
            <p:cNvSpPr>
              <a:spLocks noEditPoints="1"/>
            </p:cNvSpPr>
            <p:nvPr/>
          </p:nvSpPr>
          <p:spPr bwMode="auto">
            <a:xfrm>
              <a:off x="2180361" y="3566663"/>
              <a:ext cx="703839" cy="498345"/>
            </a:xfrm>
            <a:custGeom>
              <a:avLst/>
              <a:gdLst>
                <a:gd name="T0" fmla="*/ 194 w 423"/>
                <a:gd name="T1" fmla="*/ 65 h 299"/>
                <a:gd name="T2" fmla="*/ 237 w 423"/>
                <a:gd name="T3" fmla="*/ 38 h 299"/>
                <a:gd name="T4" fmla="*/ 224 w 423"/>
                <a:gd name="T5" fmla="*/ 79 h 299"/>
                <a:gd name="T6" fmla="*/ 276 w 423"/>
                <a:gd name="T7" fmla="*/ 66 h 299"/>
                <a:gd name="T8" fmla="*/ 225 w 423"/>
                <a:gd name="T9" fmla="*/ 99 h 299"/>
                <a:gd name="T10" fmla="*/ 294 w 423"/>
                <a:gd name="T11" fmla="*/ 97 h 299"/>
                <a:gd name="T12" fmla="*/ 226 w 423"/>
                <a:gd name="T13" fmla="*/ 119 h 299"/>
                <a:gd name="T14" fmla="*/ 299 w 423"/>
                <a:gd name="T15" fmla="*/ 120 h 299"/>
                <a:gd name="T16" fmla="*/ 226 w 423"/>
                <a:gd name="T17" fmla="*/ 138 h 299"/>
                <a:gd name="T18" fmla="*/ 302 w 423"/>
                <a:gd name="T19" fmla="*/ 145 h 299"/>
                <a:gd name="T20" fmla="*/ 242 w 423"/>
                <a:gd name="T21" fmla="*/ 164 h 299"/>
                <a:gd name="T22" fmla="*/ 303 w 423"/>
                <a:gd name="T23" fmla="*/ 170 h 299"/>
                <a:gd name="T24" fmla="*/ 260 w 423"/>
                <a:gd name="T25" fmla="*/ 195 h 299"/>
                <a:gd name="T26" fmla="*/ 304 w 423"/>
                <a:gd name="T27" fmla="*/ 210 h 299"/>
                <a:gd name="T28" fmla="*/ 303 w 423"/>
                <a:gd name="T29" fmla="*/ 219 h 299"/>
                <a:gd name="T30" fmla="*/ 285 w 423"/>
                <a:gd name="T31" fmla="*/ 241 h 299"/>
                <a:gd name="T32" fmla="*/ 301 w 423"/>
                <a:gd name="T33" fmla="*/ 247 h 299"/>
                <a:gd name="T34" fmla="*/ 226 w 423"/>
                <a:gd name="T35" fmla="*/ 168 h 299"/>
                <a:gd name="T36" fmla="*/ 151 w 423"/>
                <a:gd name="T37" fmla="*/ 257 h 299"/>
                <a:gd name="T38" fmla="*/ 134 w 423"/>
                <a:gd name="T39" fmla="*/ 243 h 299"/>
                <a:gd name="T40" fmla="*/ 149 w 423"/>
                <a:gd name="T41" fmla="*/ 242 h 299"/>
                <a:gd name="T42" fmla="*/ 129 w 423"/>
                <a:gd name="T43" fmla="*/ 218 h 299"/>
                <a:gd name="T44" fmla="*/ 160 w 423"/>
                <a:gd name="T45" fmla="*/ 218 h 299"/>
                <a:gd name="T46" fmla="*/ 128 w 423"/>
                <a:gd name="T47" fmla="*/ 197 h 299"/>
                <a:gd name="T48" fmla="*/ 175 w 423"/>
                <a:gd name="T49" fmla="*/ 192 h 299"/>
                <a:gd name="T50" fmla="*/ 128 w 423"/>
                <a:gd name="T51" fmla="*/ 170 h 299"/>
                <a:gd name="T52" fmla="*/ 187 w 423"/>
                <a:gd name="T53" fmla="*/ 165 h 299"/>
                <a:gd name="T54" fmla="*/ 127 w 423"/>
                <a:gd name="T55" fmla="*/ 146 h 299"/>
                <a:gd name="T56" fmla="*/ 205 w 423"/>
                <a:gd name="T57" fmla="*/ 138 h 299"/>
                <a:gd name="T58" fmla="*/ 129 w 423"/>
                <a:gd name="T59" fmla="*/ 122 h 299"/>
                <a:gd name="T60" fmla="*/ 205 w 423"/>
                <a:gd name="T61" fmla="*/ 118 h 299"/>
                <a:gd name="T62" fmla="*/ 135 w 423"/>
                <a:gd name="T63" fmla="*/ 95 h 299"/>
                <a:gd name="T64" fmla="*/ 205 w 423"/>
                <a:gd name="T65" fmla="*/ 99 h 299"/>
                <a:gd name="T66" fmla="*/ 154 w 423"/>
                <a:gd name="T67" fmla="*/ 60 h 299"/>
                <a:gd name="T68" fmla="*/ 204 w 423"/>
                <a:gd name="T69" fmla="*/ 79 h 299"/>
                <a:gd name="T70" fmla="*/ 198 w 423"/>
                <a:gd name="T71" fmla="*/ 39 h 299"/>
                <a:gd name="T72" fmla="*/ 110 w 423"/>
                <a:gd name="T73" fmla="*/ 62 h 299"/>
                <a:gd name="T74" fmla="*/ 139 w 423"/>
                <a:gd name="T75" fmla="*/ 283 h 299"/>
                <a:gd name="T76" fmla="*/ 315 w 423"/>
                <a:gd name="T77" fmla="*/ 251 h 299"/>
                <a:gd name="T78" fmla="*/ 276 w 423"/>
                <a:gd name="T79" fmla="*/ 26 h 299"/>
                <a:gd name="T80" fmla="*/ 86 w 423"/>
                <a:gd name="T81" fmla="*/ 19 h 299"/>
                <a:gd name="T82" fmla="*/ 0 w 423"/>
                <a:gd name="T83" fmla="*/ 295 h 299"/>
                <a:gd name="T84" fmla="*/ 87 w 423"/>
                <a:gd name="T85" fmla="*/ 140 h 299"/>
                <a:gd name="T86" fmla="*/ 107 w 423"/>
                <a:gd name="T87" fmla="*/ 294 h 299"/>
                <a:gd name="T88" fmla="*/ 328 w 423"/>
                <a:gd name="T89" fmla="*/ 137 h 299"/>
                <a:gd name="T90" fmla="*/ 354 w 423"/>
                <a:gd name="T91" fmla="*/ 295 h 299"/>
                <a:gd name="T92" fmla="*/ 403 w 423"/>
                <a:gd name="T93" fmla="*/ 103 h 299"/>
                <a:gd name="T94" fmla="*/ 214 w 423"/>
                <a:gd name="T95" fmla="*/ 0 h 2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423" h="299">
                  <a:moveTo>
                    <a:pt x="198" y="39"/>
                  </a:moveTo>
                  <a:cubicBezTo>
                    <a:pt x="173" y="46"/>
                    <a:pt x="164" y="62"/>
                    <a:pt x="194" y="65"/>
                  </a:cubicBezTo>
                  <a:cubicBezTo>
                    <a:pt x="212" y="59"/>
                    <a:pt x="216" y="57"/>
                    <a:pt x="235" y="65"/>
                  </a:cubicBezTo>
                  <a:cubicBezTo>
                    <a:pt x="265" y="58"/>
                    <a:pt x="256" y="54"/>
                    <a:pt x="237" y="38"/>
                  </a:cubicBezTo>
                  <a:cubicBezTo>
                    <a:pt x="244" y="34"/>
                    <a:pt x="254" y="40"/>
                    <a:pt x="269" y="52"/>
                  </a:cubicBezTo>
                  <a:cubicBezTo>
                    <a:pt x="281" y="60"/>
                    <a:pt x="229" y="79"/>
                    <a:pt x="224" y="79"/>
                  </a:cubicBezTo>
                  <a:cubicBezTo>
                    <a:pt x="225" y="93"/>
                    <a:pt x="225" y="93"/>
                    <a:pt x="225" y="93"/>
                  </a:cubicBezTo>
                  <a:cubicBezTo>
                    <a:pt x="248" y="92"/>
                    <a:pt x="288" y="91"/>
                    <a:pt x="276" y="66"/>
                  </a:cubicBezTo>
                  <a:cubicBezTo>
                    <a:pt x="276" y="51"/>
                    <a:pt x="288" y="64"/>
                    <a:pt x="284" y="81"/>
                  </a:cubicBezTo>
                  <a:cubicBezTo>
                    <a:pt x="279" y="97"/>
                    <a:pt x="246" y="97"/>
                    <a:pt x="225" y="99"/>
                  </a:cubicBezTo>
                  <a:cubicBezTo>
                    <a:pt x="224" y="101"/>
                    <a:pt x="227" y="107"/>
                    <a:pt x="225" y="110"/>
                  </a:cubicBezTo>
                  <a:cubicBezTo>
                    <a:pt x="249" y="114"/>
                    <a:pt x="277" y="120"/>
                    <a:pt x="294" y="97"/>
                  </a:cubicBezTo>
                  <a:cubicBezTo>
                    <a:pt x="295" y="107"/>
                    <a:pt x="295" y="107"/>
                    <a:pt x="295" y="107"/>
                  </a:cubicBezTo>
                  <a:cubicBezTo>
                    <a:pt x="278" y="127"/>
                    <a:pt x="250" y="121"/>
                    <a:pt x="226" y="119"/>
                  </a:cubicBezTo>
                  <a:cubicBezTo>
                    <a:pt x="226" y="123"/>
                    <a:pt x="226" y="124"/>
                    <a:pt x="226" y="129"/>
                  </a:cubicBezTo>
                  <a:cubicBezTo>
                    <a:pt x="248" y="134"/>
                    <a:pt x="272" y="150"/>
                    <a:pt x="299" y="120"/>
                  </a:cubicBezTo>
                  <a:cubicBezTo>
                    <a:pt x="300" y="132"/>
                    <a:pt x="300" y="132"/>
                    <a:pt x="300" y="132"/>
                  </a:cubicBezTo>
                  <a:cubicBezTo>
                    <a:pt x="277" y="154"/>
                    <a:pt x="249" y="145"/>
                    <a:pt x="226" y="138"/>
                  </a:cubicBezTo>
                  <a:cubicBezTo>
                    <a:pt x="227" y="140"/>
                    <a:pt x="227" y="144"/>
                    <a:pt x="227" y="147"/>
                  </a:cubicBezTo>
                  <a:cubicBezTo>
                    <a:pt x="241" y="158"/>
                    <a:pt x="280" y="181"/>
                    <a:pt x="302" y="145"/>
                  </a:cubicBezTo>
                  <a:cubicBezTo>
                    <a:pt x="302" y="156"/>
                    <a:pt x="302" y="156"/>
                    <a:pt x="302" y="156"/>
                  </a:cubicBezTo>
                  <a:cubicBezTo>
                    <a:pt x="281" y="179"/>
                    <a:pt x="259" y="171"/>
                    <a:pt x="242" y="164"/>
                  </a:cubicBezTo>
                  <a:cubicBezTo>
                    <a:pt x="243" y="173"/>
                    <a:pt x="243" y="173"/>
                    <a:pt x="243" y="173"/>
                  </a:cubicBezTo>
                  <a:cubicBezTo>
                    <a:pt x="253" y="192"/>
                    <a:pt x="291" y="199"/>
                    <a:pt x="303" y="170"/>
                  </a:cubicBezTo>
                  <a:cubicBezTo>
                    <a:pt x="303" y="181"/>
                    <a:pt x="303" y="181"/>
                    <a:pt x="303" y="181"/>
                  </a:cubicBezTo>
                  <a:cubicBezTo>
                    <a:pt x="298" y="193"/>
                    <a:pt x="276" y="199"/>
                    <a:pt x="260" y="195"/>
                  </a:cubicBezTo>
                  <a:cubicBezTo>
                    <a:pt x="261" y="207"/>
                    <a:pt x="285" y="221"/>
                    <a:pt x="303" y="198"/>
                  </a:cubicBezTo>
                  <a:cubicBezTo>
                    <a:pt x="304" y="210"/>
                    <a:pt x="304" y="210"/>
                    <a:pt x="304" y="210"/>
                  </a:cubicBezTo>
                  <a:cubicBezTo>
                    <a:pt x="295" y="214"/>
                    <a:pt x="284" y="217"/>
                    <a:pt x="274" y="221"/>
                  </a:cubicBezTo>
                  <a:cubicBezTo>
                    <a:pt x="277" y="234"/>
                    <a:pt x="288" y="236"/>
                    <a:pt x="303" y="219"/>
                  </a:cubicBezTo>
                  <a:cubicBezTo>
                    <a:pt x="303" y="221"/>
                    <a:pt x="303" y="224"/>
                    <a:pt x="303" y="226"/>
                  </a:cubicBezTo>
                  <a:cubicBezTo>
                    <a:pt x="298" y="232"/>
                    <a:pt x="290" y="236"/>
                    <a:pt x="285" y="241"/>
                  </a:cubicBezTo>
                  <a:cubicBezTo>
                    <a:pt x="282" y="248"/>
                    <a:pt x="288" y="250"/>
                    <a:pt x="300" y="243"/>
                  </a:cubicBezTo>
                  <a:cubicBezTo>
                    <a:pt x="299" y="246"/>
                    <a:pt x="302" y="246"/>
                    <a:pt x="301" y="247"/>
                  </a:cubicBezTo>
                  <a:cubicBezTo>
                    <a:pt x="297" y="252"/>
                    <a:pt x="290" y="253"/>
                    <a:pt x="286" y="258"/>
                  </a:cubicBezTo>
                  <a:cubicBezTo>
                    <a:pt x="266" y="219"/>
                    <a:pt x="254" y="194"/>
                    <a:pt x="226" y="168"/>
                  </a:cubicBezTo>
                  <a:cubicBezTo>
                    <a:pt x="220" y="169"/>
                    <a:pt x="213" y="169"/>
                    <a:pt x="207" y="169"/>
                  </a:cubicBezTo>
                  <a:cubicBezTo>
                    <a:pt x="184" y="193"/>
                    <a:pt x="161" y="220"/>
                    <a:pt x="151" y="257"/>
                  </a:cubicBezTo>
                  <a:cubicBezTo>
                    <a:pt x="145" y="254"/>
                    <a:pt x="143" y="254"/>
                    <a:pt x="134" y="247"/>
                  </a:cubicBezTo>
                  <a:cubicBezTo>
                    <a:pt x="135" y="246"/>
                    <a:pt x="132" y="242"/>
                    <a:pt x="134" y="243"/>
                  </a:cubicBezTo>
                  <a:cubicBezTo>
                    <a:pt x="138" y="244"/>
                    <a:pt x="143" y="249"/>
                    <a:pt x="146" y="250"/>
                  </a:cubicBezTo>
                  <a:cubicBezTo>
                    <a:pt x="149" y="250"/>
                    <a:pt x="147" y="242"/>
                    <a:pt x="149" y="242"/>
                  </a:cubicBezTo>
                  <a:cubicBezTo>
                    <a:pt x="141" y="234"/>
                    <a:pt x="134" y="231"/>
                    <a:pt x="129" y="226"/>
                  </a:cubicBezTo>
                  <a:cubicBezTo>
                    <a:pt x="129" y="218"/>
                    <a:pt x="129" y="218"/>
                    <a:pt x="129" y="218"/>
                  </a:cubicBezTo>
                  <a:cubicBezTo>
                    <a:pt x="136" y="226"/>
                    <a:pt x="143" y="233"/>
                    <a:pt x="153" y="234"/>
                  </a:cubicBezTo>
                  <a:cubicBezTo>
                    <a:pt x="154" y="226"/>
                    <a:pt x="158" y="222"/>
                    <a:pt x="160" y="218"/>
                  </a:cubicBezTo>
                  <a:cubicBezTo>
                    <a:pt x="142" y="220"/>
                    <a:pt x="134" y="214"/>
                    <a:pt x="128" y="206"/>
                  </a:cubicBezTo>
                  <a:cubicBezTo>
                    <a:pt x="128" y="197"/>
                    <a:pt x="128" y="197"/>
                    <a:pt x="128" y="197"/>
                  </a:cubicBezTo>
                  <a:cubicBezTo>
                    <a:pt x="139" y="210"/>
                    <a:pt x="144" y="215"/>
                    <a:pt x="166" y="207"/>
                  </a:cubicBezTo>
                  <a:cubicBezTo>
                    <a:pt x="167" y="205"/>
                    <a:pt x="175" y="195"/>
                    <a:pt x="175" y="192"/>
                  </a:cubicBezTo>
                  <a:cubicBezTo>
                    <a:pt x="144" y="202"/>
                    <a:pt x="137" y="188"/>
                    <a:pt x="128" y="180"/>
                  </a:cubicBezTo>
                  <a:cubicBezTo>
                    <a:pt x="128" y="170"/>
                    <a:pt x="128" y="170"/>
                    <a:pt x="128" y="170"/>
                  </a:cubicBezTo>
                  <a:cubicBezTo>
                    <a:pt x="136" y="181"/>
                    <a:pt x="157" y="203"/>
                    <a:pt x="187" y="174"/>
                  </a:cubicBezTo>
                  <a:cubicBezTo>
                    <a:pt x="187" y="172"/>
                    <a:pt x="187" y="167"/>
                    <a:pt x="187" y="165"/>
                  </a:cubicBezTo>
                  <a:cubicBezTo>
                    <a:pt x="166" y="174"/>
                    <a:pt x="144" y="176"/>
                    <a:pt x="127" y="155"/>
                  </a:cubicBezTo>
                  <a:cubicBezTo>
                    <a:pt x="127" y="146"/>
                    <a:pt x="127" y="146"/>
                    <a:pt x="127" y="146"/>
                  </a:cubicBezTo>
                  <a:cubicBezTo>
                    <a:pt x="156" y="180"/>
                    <a:pt x="183" y="161"/>
                    <a:pt x="206" y="147"/>
                  </a:cubicBezTo>
                  <a:cubicBezTo>
                    <a:pt x="205" y="145"/>
                    <a:pt x="206" y="141"/>
                    <a:pt x="205" y="138"/>
                  </a:cubicBezTo>
                  <a:cubicBezTo>
                    <a:pt x="173" y="153"/>
                    <a:pt x="148" y="144"/>
                    <a:pt x="130" y="133"/>
                  </a:cubicBezTo>
                  <a:cubicBezTo>
                    <a:pt x="129" y="122"/>
                    <a:pt x="129" y="122"/>
                    <a:pt x="129" y="122"/>
                  </a:cubicBezTo>
                  <a:cubicBezTo>
                    <a:pt x="149" y="141"/>
                    <a:pt x="178" y="142"/>
                    <a:pt x="206" y="128"/>
                  </a:cubicBezTo>
                  <a:cubicBezTo>
                    <a:pt x="205" y="125"/>
                    <a:pt x="206" y="121"/>
                    <a:pt x="205" y="118"/>
                  </a:cubicBezTo>
                  <a:cubicBezTo>
                    <a:pt x="170" y="127"/>
                    <a:pt x="148" y="119"/>
                    <a:pt x="135" y="105"/>
                  </a:cubicBezTo>
                  <a:cubicBezTo>
                    <a:pt x="135" y="95"/>
                    <a:pt x="135" y="95"/>
                    <a:pt x="135" y="95"/>
                  </a:cubicBezTo>
                  <a:cubicBezTo>
                    <a:pt x="151" y="117"/>
                    <a:pt x="178" y="117"/>
                    <a:pt x="205" y="110"/>
                  </a:cubicBezTo>
                  <a:cubicBezTo>
                    <a:pt x="205" y="106"/>
                    <a:pt x="205" y="102"/>
                    <a:pt x="205" y="99"/>
                  </a:cubicBezTo>
                  <a:cubicBezTo>
                    <a:pt x="177" y="102"/>
                    <a:pt x="153" y="96"/>
                    <a:pt x="146" y="81"/>
                  </a:cubicBezTo>
                  <a:cubicBezTo>
                    <a:pt x="143" y="68"/>
                    <a:pt x="146" y="55"/>
                    <a:pt x="154" y="60"/>
                  </a:cubicBezTo>
                  <a:cubicBezTo>
                    <a:pt x="143" y="80"/>
                    <a:pt x="161" y="98"/>
                    <a:pt x="205" y="92"/>
                  </a:cubicBezTo>
                  <a:cubicBezTo>
                    <a:pt x="204" y="90"/>
                    <a:pt x="204" y="81"/>
                    <a:pt x="204" y="79"/>
                  </a:cubicBezTo>
                  <a:cubicBezTo>
                    <a:pt x="185" y="72"/>
                    <a:pt x="161" y="67"/>
                    <a:pt x="165" y="53"/>
                  </a:cubicBezTo>
                  <a:cubicBezTo>
                    <a:pt x="173" y="40"/>
                    <a:pt x="183" y="34"/>
                    <a:pt x="198" y="39"/>
                  </a:cubicBezTo>
                  <a:close/>
                  <a:moveTo>
                    <a:pt x="137" y="27"/>
                  </a:moveTo>
                  <a:cubicBezTo>
                    <a:pt x="120" y="27"/>
                    <a:pt x="111" y="39"/>
                    <a:pt x="110" y="62"/>
                  </a:cubicBezTo>
                  <a:cubicBezTo>
                    <a:pt x="109" y="250"/>
                    <a:pt x="109" y="250"/>
                    <a:pt x="109" y="250"/>
                  </a:cubicBezTo>
                  <a:cubicBezTo>
                    <a:pt x="109" y="268"/>
                    <a:pt x="117" y="281"/>
                    <a:pt x="139" y="283"/>
                  </a:cubicBezTo>
                  <a:cubicBezTo>
                    <a:pt x="291" y="282"/>
                    <a:pt x="291" y="282"/>
                    <a:pt x="291" y="282"/>
                  </a:cubicBezTo>
                  <a:cubicBezTo>
                    <a:pt x="309" y="282"/>
                    <a:pt x="317" y="271"/>
                    <a:pt x="315" y="251"/>
                  </a:cubicBezTo>
                  <a:cubicBezTo>
                    <a:pt x="319" y="61"/>
                    <a:pt x="319" y="61"/>
                    <a:pt x="319" y="61"/>
                  </a:cubicBezTo>
                  <a:cubicBezTo>
                    <a:pt x="320" y="33"/>
                    <a:pt x="302" y="25"/>
                    <a:pt x="276" y="26"/>
                  </a:cubicBezTo>
                  <a:cubicBezTo>
                    <a:pt x="137" y="27"/>
                    <a:pt x="137" y="27"/>
                    <a:pt x="137" y="27"/>
                  </a:cubicBezTo>
                  <a:close/>
                  <a:moveTo>
                    <a:pt x="86" y="19"/>
                  </a:moveTo>
                  <a:cubicBezTo>
                    <a:pt x="59" y="26"/>
                    <a:pt x="22" y="76"/>
                    <a:pt x="14" y="148"/>
                  </a:cubicBezTo>
                  <a:cubicBezTo>
                    <a:pt x="0" y="295"/>
                    <a:pt x="0" y="295"/>
                    <a:pt x="0" y="295"/>
                  </a:cubicBezTo>
                  <a:cubicBezTo>
                    <a:pt x="76" y="294"/>
                    <a:pt x="76" y="294"/>
                    <a:pt x="76" y="294"/>
                  </a:cubicBezTo>
                  <a:cubicBezTo>
                    <a:pt x="87" y="140"/>
                    <a:pt x="87" y="140"/>
                    <a:pt x="87" y="140"/>
                  </a:cubicBezTo>
                  <a:cubicBezTo>
                    <a:pt x="92" y="131"/>
                    <a:pt x="96" y="131"/>
                    <a:pt x="99" y="140"/>
                  </a:cubicBezTo>
                  <a:cubicBezTo>
                    <a:pt x="107" y="294"/>
                    <a:pt x="107" y="294"/>
                    <a:pt x="107" y="294"/>
                  </a:cubicBezTo>
                  <a:cubicBezTo>
                    <a:pt x="321" y="299"/>
                    <a:pt x="321" y="299"/>
                    <a:pt x="321" y="299"/>
                  </a:cubicBezTo>
                  <a:cubicBezTo>
                    <a:pt x="328" y="137"/>
                    <a:pt x="328" y="137"/>
                    <a:pt x="328" y="137"/>
                  </a:cubicBezTo>
                  <a:cubicBezTo>
                    <a:pt x="331" y="131"/>
                    <a:pt x="334" y="130"/>
                    <a:pt x="338" y="134"/>
                  </a:cubicBezTo>
                  <a:cubicBezTo>
                    <a:pt x="354" y="295"/>
                    <a:pt x="354" y="295"/>
                    <a:pt x="354" y="295"/>
                  </a:cubicBezTo>
                  <a:cubicBezTo>
                    <a:pt x="423" y="298"/>
                    <a:pt x="423" y="298"/>
                    <a:pt x="423" y="298"/>
                  </a:cubicBezTo>
                  <a:cubicBezTo>
                    <a:pt x="403" y="103"/>
                    <a:pt x="403" y="103"/>
                    <a:pt x="403" y="103"/>
                  </a:cubicBezTo>
                  <a:cubicBezTo>
                    <a:pt x="401" y="65"/>
                    <a:pt x="385" y="42"/>
                    <a:pt x="349" y="26"/>
                  </a:cubicBezTo>
                  <a:cubicBezTo>
                    <a:pt x="349" y="26"/>
                    <a:pt x="285" y="0"/>
                    <a:pt x="214" y="0"/>
                  </a:cubicBezTo>
                  <a:cubicBezTo>
                    <a:pt x="130" y="0"/>
                    <a:pt x="86" y="19"/>
                    <a:pt x="86" y="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2" name="Oval 296"/>
            <p:cNvSpPr>
              <a:spLocks noChangeArrowheads="1"/>
            </p:cNvSpPr>
            <p:nvPr/>
          </p:nvSpPr>
          <p:spPr bwMode="auto">
            <a:xfrm>
              <a:off x="2375040" y="3187289"/>
              <a:ext cx="311153" cy="31115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53" name="组合 52"/>
          <p:cNvGrpSpPr>
            <a:grpSpLocks noChangeAspect="1"/>
          </p:cNvGrpSpPr>
          <p:nvPr/>
        </p:nvGrpSpPr>
        <p:grpSpPr>
          <a:xfrm>
            <a:off x="8471701" y="4527812"/>
            <a:ext cx="396000" cy="396000"/>
            <a:chOff x="5722020" y="3075806"/>
            <a:chExt cx="1188041" cy="1187209"/>
          </a:xfrm>
          <a:solidFill>
            <a:schemeClr val="bg1"/>
          </a:solidFill>
        </p:grpSpPr>
        <p:sp>
          <p:nvSpPr>
            <p:cNvPr id="54" name="Freeform 234"/>
            <p:cNvSpPr/>
            <p:nvPr/>
          </p:nvSpPr>
          <p:spPr bwMode="auto">
            <a:xfrm>
              <a:off x="5722020" y="3075806"/>
              <a:ext cx="1188041" cy="1187209"/>
            </a:xfrm>
            <a:custGeom>
              <a:avLst/>
              <a:gdLst>
                <a:gd name="T0" fmla="*/ 555 w 714"/>
                <a:gd name="T1" fmla="*/ 60 h 713"/>
                <a:gd name="T2" fmla="*/ 357 w 714"/>
                <a:gd name="T3" fmla="*/ 0 h 713"/>
                <a:gd name="T4" fmla="*/ 46 w 714"/>
                <a:gd name="T5" fmla="*/ 181 h 713"/>
                <a:gd name="T6" fmla="*/ 0 w 714"/>
                <a:gd name="T7" fmla="*/ 356 h 713"/>
                <a:gd name="T8" fmla="*/ 44 w 714"/>
                <a:gd name="T9" fmla="*/ 528 h 713"/>
                <a:gd name="T10" fmla="*/ 357 w 714"/>
                <a:gd name="T11" fmla="*/ 713 h 713"/>
                <a:gd name="T12" fmla="*/ 631 w 714"/>
                <a:gd name="T13" fmla="*/ 584 h 713"/>
                <a:gd name="T14" fmla="*/ 714 w 714"/>
                <a:gd name="T15" fmla="*/ 356 h 713"/>
                <a:gd name="T16" fmla="*/ 555 w 714"/>
                <a:gd name="T17" fmla="*/ 60 h 7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14" h="713">
                  <a:moveTo>
                    <a:pt x="555" y="60"/>
                  </a:moveTo>
                  <a:cubicBezTo>
                    <a:pt x="498" y="22"/>
                    <a:pt x="430" y="0"/>
                    <a:pt x="357" y="0"/>
                  </a:cubicBezTo>
                  <a:cubicBezTo>
                    <a:pt x="224" y="0"/>
                    <a:pt x="107" y="73"/>
                    <a:pt x="46" y="181"/>
                  </a:cubicBezTo>
                  <a:cubicBezTo>
                    <a:pt x="17" y="233"/>
                    <a:pt x="0" y="293"/>
                    <a:pt x="0" y="356"/>
                  </a:cubicBezTo>
                  <a:cubicBezTo>
                    <a:pt x="0" y="419"/>
                    <a:pt x="16" y="477"/>
                    <a:pt x="44" y="528"/>
                  </a:cubicBezTo>
                  <a:cubicBezTo>
                    <a:pt x="105" y="638"/>
                    <a:pt x="222" y="713"/>
                    <a:pt x="357" y="713"/>
                  </a:cubicBezTo>
                  <a:cubicBezTo>
                    <a:pt x="467" y="713"/>
                    <a:pt x="566" y="663"/>
                    <a:pt x="631" y="584"/>
                  </a:cubicBezTo>
                  <a:cubicBezTo>
                    <a:pt x="683" y="522"/>
                    <a:pt x="714" y="443"/>
                    <a:pt x="714" y="356"/>
                  </a:cubicBezTo>
                  <a:cubicBezTo>
                    <a:pt x="714" y="233"/>
                    <a:pt x="651" y="124"/>
                    <a:pt x="555" y="60"/>
                  </a:cubicBezTo>
                  <a:close/>
                </a:path>
              </a:pathLst>
            </a:custGeom>
            <a:solidFill>
              <a:srgbClr val="FF7F7F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5" name="Freeform 310"/>
            <p:cNvSpPr>
              <a:spLocks noEditPoints="1"/>
            </p:cNvSpPr>
            <p:nvPr/>
          </p:nvSpPr>
          <p:spPr bwMode="auto">
            <a:xfrm>
              <a:off x="5881757" y="3270485"/>
              <a:ext cx="898518" cy="796187"/>
            </a:xfrm>
            <a:custGeom>
              <a:avLst/>
              <a:gdLst>
                <a:gd name="T0" fmla="*/ 257 w 540"/>
                <a:gd name="T1" fmla="*/ 305 h 478"/>
                <a:gd name="T2" fmla="*/ 240 w 540"/>
                <a:gd name="T3" fmla="*/ 257 h 478"/>
                <a:gd name="T4" fmla="*/ 172 w 540"/>
                <a:gd name="T5" fmla="*/ 477 h 478"/>
                <a:gd name="T6" fmla="*/ 0 w 540"/>
                <a:gd name="T7" fmla="*/ 166 h 478"/>
                <a:gd name="T8" fmla="*/ 52 w 540"/>
                <a:gd name="T9" fmla="*/ 146 h 478"/>
                <a:gd name="T10" fmla="*/ 64 w 540"/>
                <a:gd name="T11" fmla="*/ 179 h 478"/>
                <a:gd name="T12" fmla="*/ 142 w 540"/>
                <a:gd name="T13" fmla="*/ 171 h 478"/>
                <a:gd name="T14" fmla="*/ 199 w 540"/>
                <a:gd name="T15" fmla="*/ 166 h 478"/>
                <a:gd name="T16" fmla="*/ 207 w 540"/>
                <a:gd name="T17" fmla="*/ 230 h 478"/>
                <a:gd name="T18" fmla="*/ 216 w 540"/>
                <a:gd name="T19" fmla="*/ 181 h 478"/>
                <a:gd name="T20" fmla="*/ 282 w 540"/>
                <a:gd name="T21" fmla="*/ 170 h 478"/>
                <a:gd name="T22" fmla="*/ 358 w 540"/>
                <a:gd name="T23" fmla="*/ 175 h 478"/>
                <a:gd name="T24" fmla="*/ 374 w 540"/>
                <a:gd name="T25" fmla="*/ 171 h 478"/>
                <a:gd name="T26" fmla="*/ 500 w 540"/>
                <a:gd name="T27" fmla="*/ 188 h 478"/>
                <a:gd name="T28" fmla="*/ 504 w 540"/>
                <a:gd name="T29" fmla="*/ 236 h 478"/>
                <a:gd name="T30" fmla="*/ 506 w 540"/>
                <a:gd name="T31" fmla="*/ 213 h 478"/>
                <a:gd name="T32" fmla="*/ 429 w 540"/>
                <a:gd name="T33" fmla="*/ 173 h 478"/>
                <a:gd name="T34" fmla="*/ 364 w 540"/>
                <a:gd name="T35" fmla="*/ 177 h 478"/>
                <a:gd name="T36" fmla="*/ 362 w 540"/>
                <a:gd name="T37" fmla="*/ 175 h 478"/>
                <a:gd name="T38" fmla="*/ 342 w 540"/>
                <a:gd name="T39" fmla="*/ 166 h 478"/>
                <a:gd name="T40" fmla="*/ 220 w 540"/>
                <a:gd name="T41" fmla="*/ 177 h 478"/>
                <a:gd name="T42" fmla="*/ 207 w 540"/>
                <a:gd name="T43" fmla="*/ 212 h 478"/>
                <a:gd name="T44" fmla="*/ 194 w 540"/>
                <a:gd name="T45" fmla="*/ 180 h 478"/>
                <a:gd name="T46" fmla="*/ 64 w 540"/>
                <a:gd name="T47" fmla="*/ 167 h 478"/>
                <a:gd name="T48" fmla="*/ 54 w 540"/>
                <a:gd name="T49" fmla="*/ 137 h 478"/>
                <a:gd name="T50" fmla="*/ 25 w 540"/>
                <a:gd name="T51" fmla="*/ 80 h 478"/>
                <a:gd name="T52" fmla="*/ 50 w 540"/>
                <a:gd name="T53" fmla="*/ 81 h 478"/>
                <a:gd name="T54" fmla="*/ 53 w 540"/>
                <a:gd name="T55" fmla="*/ 108 h 478"/>
                <a:gd name="T56" fmla="*/ 80 w 540"/>
                <a:gd name="T57" fmla="*/ 85 h 478"/>
                <a:gd name="T58" fmla="*/ 105 w 540"/>
                <a:gd name="T59" fmla="*/ 95 h 478"/>
                <a:gd name="T60" fmla="*/ 124 w 540"/>
                <a:gd name="T61" fmla="*/ 85 h 478"/>
                <a:gd name="T62" fmla="*/ 197 w 540"/>
                <a:gd name="T63" fmla="*/ 80 h 478"/>
                <a:gd name="T64" fmla="*/ 201 w 540"/>
                <a:gd name="T65" fmla="*/ 104 h 478"/>
                <a:gd name="T66" fmla="*/ 238 w 540"/>
                <a:gd name="T67" fmla="*/ 85 h 478"/>
                <a:gd name="T68" fmla="*/ 352 w 540"/>
                <a:gd name="T69" fmla="*/ 82 h 478"/>
                <a:gd name="T70" fmla="*/ 363 w 540"/>
                <a:gd name="T71" fmla="*/ 105 h 478"/>
                <a:gd name="T72" fmla="*/ 394 w 540"/>
                <a:gd name="T73" fmla="*/ 85 h 478"/>
                <a:gd name="T74" fmla="*/ 417 w 540"/>
                <a:gd name="T75" fmla="*/ 84 h 478"/>
                <a:gd name="T76" fmla="*/ 501 w 540"/>
                <a:gd name="T77" fmla="*/ 64 h 478"/>
                <a:gd name="T78" fmla="*/ 510 w 540"/>
                <a:gd name="T79" fmla="*/ 87 h 478"/>
                <a:gd name="T80" fmla="*/ 502 w 540"/>
                <a:gd name="T81" fmla="*/ 61 h 478"/>
                <a:gd name="T82" fmla="*/ 404 w 540"/>
                <a:gd name="T83" fmla="*/ 90 h 478"/>
                <a:gd name="T84" fmla="*/ 379 w 540"/>
                <a:gd name="T85" fmla="*/ 80 h 478"/>
                <a:gd name="T86" fmla="*/ 359 w 540"/>
                <a:gd name="T87" fmla="*/ 66 h 478"/>
                <a:gd name="T88" fmla="*/ 354 w 540"/>
                <a:gd name="T89" fmla="*/ 67 h 478"/>
                <a:gd name="T90" fmla="*/ 253 w 540"/>
                <a:gd name="T91" fmla="*/ 84 h 478"/>
                <a:gd name="T92" fmla="*/ 232 w 540"/>
                <a:gd name="T93" fmla="*/ 81 h 478"/>
                <a:gd name="T94" fmla="*/ 205 w 540"/>
                <a:gd name="T95" fmla="*/ 74 h 478"/>
                <a:gd name="T96" fmla="*/ 126 w 540"/>
                <a:gd name="T97" fmla="*/ 82 h 478"/>
                <a:gd name="T98" fmla="*/ 104 w 540"/>
                <a:gd name="T99" fmla="*/ 93 h 478"/>
                <a:gd name="T100" fmla="*/ 93 w 540"/>
                <a:gd name="T101" fmla="*/ 87 h 478"/>
                <a:gd name="T102" fmla="*/ 59 w 540"/>
                <a:gd name="T103" fmla="*/ 96 h 478"/>
                <a:gd name="T104" fmla="*/ 52 w 540"/>
                <a:gd name="T105" fmla="*/ 66 h 478"/>
                <a:gd name="T106" fmla="*/ 357 w 540"/>
                <a:gd name="T107" fmla="*/ 63 h 4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540" h="478">
                  <a:moveTo>
                    <a:pt x="239" y="195"/>
                  </a:moveTo>
                  <a:cubicBezTo>
                    <a:pt x="203" y="99"/>
                    <a:pt x="254" y="48"/>
                    <a:pt x="313" y="26"/>
                  </a:cubicBezTo>
                  <a:cubicBezTo>
                    <a:pt x="378" y="0"/>
                    <a:pt x="476" y="92"/>
                    <a:pt x="540" y="189"/>
                  </a:cubicBezTo>
                  <a:cubicBezTo>
                    <a:pt x="534" y="333"/>
                    <a:pt x="374" y="420"/>
                    <a:pt x="352" y="417"/>
                  </a:cubicBezTo>
                  <a:cubicBezTo>
                    <a:pt x="285" y="447"/>
                    <a:pt x="240" y="377"/>
                    <a:pt x="257" y="305"/>
                  </a:cubicBezTo>
                  <a:cubicBezTo>
                    <a:pt x="250" y="296"/>
                    <a:pt x="228" y="277"/>
                    <a:pt x="228" y="335"/>
                  </a:cubicBezTo>
                  <a:cubicBezTo>
                    <a:pt x="228" y="383"/>
                    <a:pt x="228" y="430"/>
                    <a:pt x="228" y="478"/>
                  </a:cubicBezTo>
                  <a:cubicBezTo>
                    <a:pt x="214" y="478"/>
                    <a:pt x="200" y="478"/>
                    <a:pt x="186" y="478"/>
                  </a:cubicBezTo>
                  <a:cubicBezTo>
                    <a:pt x="186" y="422"/>
                    <a:pt x="186" y="367"/>
                    <a:pt x="186" y="311"/>
                  </a:cubicBezTo>
                  <a:cubicBezTo>
                    <a:pt x="194" y="280"/>
                    <a:pt x="209" y="258"/>
                    <a:pt x="240" y="257"/>
                  </a:cubicBezTo>
                  <a:cubicBezTo>
                    <a:pt x="265" y="257"/>
                    <a:pt x="289" y="257"/>
                    <a:pt x="314" y="257"/>
                  </a:cubicBezTo>
                  <a:cubicBezTo>
                    <a:pt x="314" y="251"/>
                    <a:pt x="314" y="245"/>
                    <a:pt x="314" y="239"/>
                  </a:cubicBezTo>
                  <a:cubicBezTo>
                    <a:pt x="279" y="239"/>
                    <a:pt x="245" y="239"/>
                    <a:pt x="210" y="239"/>
                  </a:cubicBezTo>
                  <a:cubicBezTo>
                    <a:pt x="175" y="250"/>
                    <a:pt x="173" y="277"/>
                    <a:pt x="172" y="305"/>
                  </a:cubicBezTo>
                  <a:cubicBezTo>
                    <a:pt x="172" y="362"/>
                    <a:pt x="172" y="420"/>
                    <a:pt x="172" y="477"/>
                  </a:cubicBezTo>
                  <a:cubicBezTo>
                    <a:pt x="157" y="477"/>
                    <a:pt x="144" y="477"/>
                    <a:pt x="129" y="477"/>
                  </a:cubicBezTo>
                  <a:cubicBezTo>
                    <a:pt x="129" y="419"/>
                    <a:pt x="129" y="361"/>
                    <a:pt x="129" y="303"/>
                  </a:cubicBezTo>
                  <a:cubicBezTo>
                    <a:pt x="145" y="234"/>
                    <a:pt x="183" y="187"/>
                    <a:pt x="239" y="195"/>
                  </a:cubicBezTo>
                  <a:close/>
                  <a:moveTo>
                    <a:pt x="2" y="162"/>
                  </a:moveTo>
                  <a:cubicBezTo>
                    <a:pt x="0" y="166"/>
                    <a:pt x="0" y="166"/>
                    <a:pt x="0" y="166"/>
                  </a:cubicBezTo>
                  <a:cubicBezTo>
                    <a:pt x="10" y="170"/>
                    <a:pt x="12" y="171"/>
                    <a:pt x="24" y="168"/>
                  </a:cubicBezTo>
                  <a:cubicBezTo>
                    <a:pt x="32" y="168"/>
                    <a:pt x="40" y="168"/>
                    <a:pt x="47" y="172"/>
                  </a:cubicBezTo>
                  <a:cubicBezTo>
                    <a:pt x="50" y="174"/>
                    <a:pt x="50" y="174"/>
                    <a:pt x="50" y="174"/>
                  </a:cubicBezTo>
                  <a:cubicBezTo>
                    <a:pt x="50" y="170"/>
                    <a:pt x="50" y="170"/>
                    <a:pt x="50" y="170"/>
                  </a:cubicBezTo>
                  <a:cubicBezTo>
                    <a:pt x="50" y="162"/>
                    <a:pt x="50" y="153"/>
                    <a:pt x="52" y="146"/>
                  </a:cubicBezTo>
                  <a:cubicBezTo>
                    <a:pt x="53" y="155"/>
                    <a:pt x="53" y="165"/>
                    <a:pt x="52" y="175"/>
                  </a:cubicBezTo>
                  <a:cubicBezTo>
                    <a:pt x="52" y="180"/>
                    <a:pt x="50" y="211"/>
                    <a:pt x="55" y="212"/>
                  </a:cubicBezTo>
                  <a:cubicBezTo>
                    <a:pt x="58" y="212"/>
                    <a:pt x="60" y="208"/>
                    <a:pt x="61" y="202"/>
                  </a:cubicBezTo>
                  <a:cubicBezTo>
                    <a:pt x="62" y="196"/>
                    <a:pt x="63" y="187"/>
                    <a:pt x="64" y="179"/>
                  </a:cubicBezTo>
                  <a:cubicBezTo>
                    <a:pt x="64" y="179"/>
                    <a:pt x="64" y="179"/>
                    <a:pt x="64" y="179"/>
                  </a:cubicBezTo>
                  <a:cubicBezTo>
                    <a:pt x="64" y="175"/>
                    <a:pt x="65" y="172"/>
                    <a:pt x="67" y="170"/>
                  </a:cubicBezTo>
                  <a:cubicBezTo>
                    <a:pt x="69" y="169"/>
                    <a:pt x="73" y="168"/>
                    <a:pt x="78" y="168"/>
                  </a:cubicBezTo>
                  <a:cubicBezTo>
                    <a:pt x="85" y="166"/>
                    <a:pt x="95" y="155"/>
                    <a:pt x="102" y="160"/>
                  </a:cubicBezTo>
                  <a:cubicBezTo>
                    <a:pt x="104" y="158"/>
                    <a:pt x="117" y="156"/>
                    <a:pt x="121" y="160"/>
                  </a:cubicBezTo>
                  <a:cubicBezTo>
                    <a:pt x="128" y="162"/>
                    <a:pt x="135" y="166"/>
                    <a:pt x="142" y="171"/>
                  </a:cubicBezTo>
                  <a:cubicBezTo>
                    <a:pt x="142" y="171"/>
                    <a:pt x="142" y="171"/>
                    <a:pt x="142" y="171"/>
                  </a:cubicBezTo>
                  <a:cubicBezTo>
                    <a:pt x="159" y="183"/>
                    <a:pt x="176" y="187"/>
                    <a:pt x="195" y="184"/>
                  </a:cubicBezTo>
                  <a:cubicBezTo>
                    <a:pt x="196" y="184"/>
                    <a:pt x="196" y="184"/>
                    <a:pt x="196" y="184"/>
                  </a:cubicBezTo>
                  <a:cubicBezTo>
                    <a:pt x="197" y="183"/>
                    <a:pt x="197" y="183"/>
                    <a:pt x="197" y="183"/>
                  </a:cubicBezTo>
                  <a:cubicBezTo>
                    <a:pt x="199" y="180"/>
                    <a:pt x="199" y="173"/>
                    <a:pt x="199" y="166"/>
                  </a:cubicBezTo>
                  <a:cubicBezTo>
                    <a:pt x="199" y="160"/>
                    <a:pt x="200" y="153"/>
                    <a:pt x="201" y="150"/>
                  </a:cubicBezTo>
                  <a:cubicBezTo>
                    <a:pt x="203" y="156"/>
                    <a:pt x="203" y="165"/>
                    <a:pt x="203" y="175"/>
                  </a:cubicBezTo>
                  <a:cubicBezTo>
                    <a:pt x="204" y="181"/>
                    <a:pt x="196" y="234"/>
                    <a:pt x="204" y="233"/>
                  </a:cubicBezTo>
                  <a:cubicBezTo>
                    <a:pt x="204" y="233"/>
                    <a:pt x="204" y="233"/>
                    <a:pt x="204" y="233"/>
                  </a:cubicBezTo>
                  <a:cubicBezTo>
                    <a:pt x="205" y="233"/>
                    <a:pt x="206" y="232"/>
                    <a:pt x="207" y="230"/>
                  </a:cubicBezTo>
                  <a:cubicBezTo>
                    <a:pt x="208" y="228"/>
                    <a:pt x="210" y="222"/>
                    <a:pt x="211" y="213"/>
                  </a:cubicBezTo>
                  <a:cubicBezTo>
                    <a:pt x="213" y="208"/>
                    <a:pt x="213" y="201"/>
                    <a:pt x="213" y="195"/>
                  </a:cubicBezTo>
                  <a:cubicBezTo>
                    <a:pt x="213" y="189"/>
                    <a:pt x="213" y="184"/>
                    <a:pt x="214" y="182"/>
                  </a:cubicBezTo>
                  <a:cubicBezTo>
                    <a:pt x="214" y="181"/>
                    <a:pt x="214" y="181"/>
                    <a:pt x="215" y="181"/>
                  </a:cubicBezTo>
                  <a:cubicBezTo>
                    <a:pt x="216" y="181"/>
                    <a:pt x="216" y="181"/>
                    <a:pt x="216" y="181"/>
                  </a:cubicBezTo>
                  <a:cubicBezTo>
                    <a:pt x="217" y="181"/>
                    <a:pt x="218" y="181"/>
                    <a:pt x="220" y="181"/>
                  </a:cubicBezTo>
                  <a:cubicBezTo>
                    <a:pt x="224" y="182"/>
                    <a:pt x="228" y="182"/>
                    <a:pt x="234" y="178"/>
                  </a:cubicBezTo>
                  <a:cubicBezTo>
                    <a:pt x="235" y="177"/>
                    <a:pt x="235" y="177"/>
                    <a:pt x="235" y="177"/>
                  </a:cubicBezTo>
                  <a:cubicBezTo>
                    <a:pt x="239" y="172"/>
                    <a:pt x="249" y="172"/>
                    <a:pt x="261" y="172"/>
                  </a:cubicBezTo>
                  <a:cubicBezTo>
                    <a:pt x="263" y="173"/>
                    <a:pt x="282" y="172"/>
                    <a:pt x="282" y="170"/>
                  </a:cubicBezTo>
                  <a:cubicBezTo>
                    <a:pt x="304" y="169"/>
                    <a:pt x="320" y="170"/>
                    <a:pt x="341" y="170"/>
                  </a:cubicBezTo>
                  <a:cubicBezTo>
                    <a:pt x="341" y="170"/>
                    <a:pt x="341" y="170"/>
                    <a:pt x="341" y="170"/>
                  </a:cubicBezTo>
                  <a:cubicBezTo>
                    <a:pt x="344" y="171"/>
                    <a:pt x="348" y="171"/>
                    <a:pt x="351" y="171"/>
                  </a:cubicBezTo>
                  <a:cubicBezTo>
                    <a:pt x="356" y="168"/>
                    <a:pt x="357" y="156"/>
                    <a:pt x="358" y="143"/>
                  </a:cubicBezTo>
                  <a:cubicBezTo>
                    <a:pt x="358" y="150"/>
                    <a:pt x="358" y="160"/>
                    <a:pt x="358" y="175"/>
                  </a:cubicBezTo>
                  <a:cubicBezTo>
                    <a:pt x="358" y="175"/>
                    <a:pt x="358" y="175"/>
                    <a:pt x="358" y="175"/>
                  </a:cubicBezTo>
                  <a:cubicBezTo>
                    <a:pt x="358" y="179"/>
                    <a:pt x="354" y="217"/>
                    <a:pt x="362" y="213"/>
                  </a:cubicBezTo>
                  <a:cubicBezTo>
                    <a:pt x="365" y="210"/>
                    <a:pt x="366" y="202"/>
                    <a:pt x="367" y="198"/>
                  </a:cubicBezTo>
                  <a:cubicBezTo>
                    <a:pt x="367" y="193"/>
                    <a:pt x="368" y="188"/>
                    <a:pt x="369" y="178"/>
                  </a:cubicBezTo>
                  <a:cubicBezTo>
                    <a:pt x="369" y="172"/>
                    <a:pt x="371" y="170"/>
                    <a:pt x="374" y="171"/>
                  </a:cubicBezTo>
                  <a:cubicBezTo>
                    <a:pt x="377" y="171"/>
                    <a:pt x="380" y="173"/>
                    <a:pt x="383" y="175"/>
                  </a:cubicBezTo>
                  <a:cubicBezTo>
                    <a:pt x="389" y="179"/>
                    <a:pt x="401" y="178"/>
                    <a:pt x="408" y="178"/>
                  </a:cubicBezTo>
                  <a:cubicBezTo>
                    <a:pt x="415" y="178"/>
                    <a:pt x="422" y="178"/>
                    <a:pt x="429" y="177"/>
                  </a:cubicBezTo>
                  <a:cubicBezTo>
                    <a:pt x="429" y="177"/>
                    <a:pt x="465" y="179"/>
                    <a:pt x="468" y="179"/>
                  </a:cubicBezTo>
                  <a:cubicBezTo>
                    <a:pt x="479" y="181"/>
                    <a:pt x="490" y="183"/>
                    <a:pt x="500" y="188"/>
                  </a:cubicBezTo>
                  <a:cubicBezTo>
                    <a:pt x="501" y="181"/>
                    <a:pt x="502" y="174"/>
                    <a:pt x="503" y="166"/>
                  </a:cubicBezTo>
                  <a:cubicBezTo>
                    <a:pt x="503" y="171"/>
                    <a:pt x="503" y="175"/>
                    <a:pt x="503" y="179"/>
                  </a:cubicBezTo>
                  <a:cubicBezTo>
                    <a:pt x="503" y="191"/>
                    <a:pt x="502" y="203"/>
                    <a:pt x="502" y="213"/>
                  </a:cubicBezTo>
                  <a:cubicBezTo>
                    <a:pt x="502" y="213"/>
                    <a:pt x="502" y="213"/>
                    <a:pt x="502" y="213"/>
                  </a:cubicBezTo>
                  <a:cubicBezTo>
                    <a:pt x="502" y="221"/>
                    <a:pt x="501" y="229"/>
                    <a:pt x="504" y="236"/>
                  </a:cubicBezTo>
                  <a:cubicBezTo>
                    <a:pt x="508" y="235"/>
                    <a:pt x="508" y="235"/>
                    <a:pt x="508" y="235"/>
                  </a:cubicBezTo>
                  <a:cubicBezTo>
                    <a:pt x="505" y="228"/>
                    <a:pt x="506" y="220"/>
                    <a:pt x="506" y="213"/>
                  </a:cubicBezTo>
                  <a:cubicBezTo>
                    <a:pt x="506" y="213"/>
                    <a:pt x="506" y="213"/>
                    <a:pt x="506" y="213"/>
                  </a:cubicBezTo>
                  <a:cubicBezTo>
                    <a:pt x="506" y="213"/>
                    <a:pt x="506" y="213"/>
                    <a:pt x="506" y="213"/>
                  </a:cubicBezTo>
                  <a:cubicBezTo>
                    <a:pt x="506" y="213"/>
                    <a:pt x="506" y="213"/>
                    <a:pt x="506" y="213"/>
                  </a:cubicBezTo>
                  <a:cubicBezTo>
                    <a:pt x="507" y="203"/>
                    <a:pt x="507" y="191"/>
                    <a:pt x="507" y="179"/>
                  </a:cubicBezTo>
                  <a:cubicBezTo>
                    <a:pt x="507" y="169"/>
                    <a:pt x="507" y="159"/>
                    <a:pt x="506" y="150"/>
                  </a:cubicBezTo>
                  <a:cubicBezTo>
                    <a:pt x="499" y="156"/>
                    <a:pt x="498" y="174"/>
                    <a:pt x="496" y="182"/>
                  </a:cubicBezTo>
                  <a:cubicBezTo>
                    <a:pt x="488" y="179"/>
                    <a:pt x="479" y="177"/>
                    <a:pt x="469" y="175"/>
                  </a:cubicBezTo>
                  <a:cubicBezTo>
                    <a:pt x="457" y="173"/>
                    <a:pt x="443" y="173"/>
                    <a:pt x="429" y="173"/>
                  </a:cubicBezTo>
                  <a:cubicBezTo>
                    <a:pt x="422" y="174"/>
                    <a:pt x="415" y="174"/>
                    <a:pt x="408" y="174"/>
                  </a:cubicBezTo>
                  <a:cubicBezTo>
                    <a:pt x="403" y="174"/>
                    <a:pt x="389" y="175"/>
                    <a:pt x="385" y="172"/>
                  </a:cubicBezTo>
                  <a:cubicBezTo>
                    <a:pt x="382" y="170"/>
                    <a:pt x="378" y="167"/>
                    <a:pt x="375" y="167"/>
                  </a:cubicBezTo>
                  <a:cubicBezTo>
                    <a:pt x="370" y="166"/>
                    <a:pt x="366" y="168"/>
                    <a:pt x="364" y="177"/>
                  </a:cubicBezTo>
                  <a:cubicBezTo>
                    <a:pt x="364" y="177"/>
                    <a:pt x="364" y="177"/>
                    <a:pt x="364" y="177"/>
                  </a:cubicBezTo>
                  <a:cubicBezTo>
                    <a:pt x="364" y="187"/>
                    <a:pt x="363" y="193"/>
                    <a:pt x="362" y="197"/>
                  </a:cubicBezTo>
                  <a:cubicBezTo>
                    <a:pt x="362" y="200"/>
                    <a:pt x="362" y="202"/>
                    <a:pt x="361" y="204"/>
                  </a:cubicBezTo>
                  <a:cubicBezTo>
                    <a:pt x="361" y="202"/>
                    <a:pt x="361" y="198"/>
                    <a:pt x="361" y="195"/>
                  </a:cubicBezTo>
                  <a:cubicBezTo>
                    <a:pt x="362" y="189"/>
                    <a:pt x="362" y="182"/>
                    <a:pt x="362" y="175"/>
                  </a:cubicBezTo>
                  <a:cubicBezTo>
                    <a:pt x="362" y="175"/>
                    <a:pt x="362" y="175"/>
                    <a:pt x="362" y="175"/>
                  </a:cubicBezTo>
                  <a:cubicBezTo>
                    <a:pt x="362" y="134"/>
                    <a:pt x="361" y="125"/>
                    <a:pt x="359" y="125"/>
                  </a:cubicBezTo>
                  <a:cubicBezTo>
                    <a:pt x="352" y="125"/>
                    <a:pt x="355" y="161"/>
                    <a:pt x="349" y="167"/>
                  </a:cubicBezTo>
                  <a:cubicBezTo>
                    <a:pt x="347" y="167"/>
                    <a:pt x="344" y="167"/>
                    <a:pt x="342" y="166"/>
                  </a:cubicBezTo>
                  <a:cubicBezTo>
                    <a:pt x="342" y="166"/>
                    <a:pt x="342" y="166"/>
                    <a:pt x="342" y="166"/>
                  </a:cubicBezTo>
                  <a:cubicBezTo>
                    <a:pt x="342" y="166"/>
                    <a:pt x="342" y="166"/>
                    <a:pt x="342" y="166"/>
                  </a:cubicBezTo>
                  <a:cubicBezTo>
                    <a:pt x="342" y="166"/>
                    <a:pt x="342" y="166"/>
                    <a:pt x="342" y="166"/>
                  </a:cubicBezTo>
                  <a:cubicBezTo>
                    <a:pt x="316" y="165"/>
                    <a:pt x="313" y="163"/>
                    <a:pt x="282" y="166"/>
                  </a:cubicBezTo>
                  <a:cubicBezTo>
                    <a:pt x="281" y="168"/>
                    <a:pt x="262" y="169"/>
                    <a:pt x="261" y="168"/>
                  </a:cubicBezTo>
                  <a:cubicBezTo>
                    <a:pt x="249" y="168"/>
                    <a:pt x="237" y="168"/>
                    <a:pt x="232" y="174"/>
                  </a:cubicBezTo>
                  <a:cubicBezTo>
                    <a:pt x="227" y="178"/>
                    <a:pt x="224" y="178"/>
                    <a:pt x="220" y="177"/>
                  </a:cubicBezTo>
                  <a:cubicBezTo>
                    <a:pt x="219" y="177"/>
                    <a:pt x="217" y="177"/>
                    <a:pt x="216" y="177"/>
                  </a:cubicBezTo>
                  <a:cubicBezTo>
                    <a:pt x="213" y="176"/>
                    <a:pt x="211" y="178"/>
                    <a:pt x="210" y="181"/>
                  </a:cubicBezTo>
                  <a:cubicBezTo>
                    <a:pt x="209" y="184"/>
                    <a:pt x="209" y="189"/>
                    <a:pt x="209" y="195"/>
                  </a:cubicBezTo>
                  <a:cubicBezTo>
                    <a:pt x="209" y="201"/>
                    <a:pt x="209" y="208"/>
                    <a:pt x="208" y="212"/>
                  </a:cubicBezTo>
                  <a:cubicBezTo>
                    <a:pt x="207" y="212"/>
                    <a:pt x="207" y="212"/>
                    <a:pt x="207" y="212"/>
                  </a:cubicBezTo>
                  <a:cubicBezTo>
                    <a:pt x="206" y="219"/>
                    <a:pt x="205" y="223"/>
                    <a:pt x="204" y="226"/>
                  </a:cubicBezTo>
                  <a:cubicBezTo>
                    <a:pt x="203" y="210"/>
                    <a:pt x="207" y="192"/>
                    <a:pt x="207" y="175"/>
                  </a:cubicBezTo>
                  <a:cubicBezTo>
                    <a:pt x="207" y="165"/>
                    <a:pt x="207" y="153"/>
                    <a:pt x="202" y="142"/>
                  </a:cubicBezTo>
                  <a:cubicBezTo>
                    <a:pt x="196" y="146"/>
                    <a:pt x="196" y="158"/>
                    <a:pt x="195" y="166"/>
                  </a:cubicBezTo>
                  <a:cubicBezTo>
                    <a:pt x="195" y="171"/>
                    <a:pt x="195" y="177"/>
                    <a:pt x="194" y="180"/>
                  </a:cubicBezTo>
                  <a:cubicBezTo>
                    <a:pt x="176" y="183"/>
                    <a:pt x="160" y="179"/>
                    <a:pt x="144" y="168"/>
                  </a:cubicBezTo>
                  <a:cubicBezTo>
                    <a:pt x="137" y="163"/>
                    <a:pt x="130" y="158"/>
                    <a:pt x="122" y="156"/>
                  </a:cubicBezTo>
                  <a:cubicBezTo>
                    <a:pt x="114" y="152"/>
                    <a:pt x="108" y="153"/>
                    <a:pt x="103" y="156"/>
                  </a:cubicBezTo>
                  <a:cubicBezTo>
                    <a:pt x="95" y="152"/>
                    <a:pt x="84" y="159"/>
                    <a:pt x="78" y="164"/>
                  </a:cubicBezTo>
                  <a:cubicBezTo>
                    <a:pt x="72" y="164"/>
                    <a:pt x="67" y="165"/>
                    <a:pt x="64" y="167"/>
                  </a:cubicBezTo>
                  <a:cubicBezTo>
                    <a:pt x="61" y="170"/>
                    <a:pt x="60" y="173"/>
                    <a:pt x="60" y="179"/>
                  </a:cubicBezTo>
                  <a:cubicBezTo>
                    <a:pt x="59" y="187"/>
                    <a:pt x="58" y="195"/>
                    <a:pt x="57" y="201"/>
                  </a:cubicBezTo>
                  <a:cubicBezTo>
                    <a:pt x="57" y="202"/>
                    <a:pt x="57" y="203"/>
                    <a:pt x="56" y="203"/>
                  </a:cubicBezTo>
                  <a:cubicBezTo>
                    <a:pt x="56" y="194"/>
                    <a:pt x="56" y="185"/>
                    <a:pt x="56" y="175"/>
                  </a:cubicBezTo>
                  <a:cubicBezTo>
                    <a:pt x="57" y="161"/>
                    <a:pt x="57" y="148"/>
                    <a:pt x="54" y="137"/>
                  </a:cubicBezTo>
                  <a:cubicBezTo>
                    <a:pt x="50" y="138"/>
                    <a:pt x="51" y="140"/>
                    <a:pt x="48" y="146"/>
                  </a:cubicBezTo>
                  <a:cubicBezTo>
                    <a:pt x="47" y="151"/>
                    <a:pt x="46" y="158"/>
                    <a:pt x="46" y="167"/>
                  </a:cubicBezTo>
                  <a:cubicBezTo>
                    <a:pt x="39" y="164"/>
                    <a:pt x="32" y="164"/>
                    <a:pt x="24" y="164"/>
                  </a:cubicBezTo>
                  <a:cubicBezTo>
                    <a:pt x="13" y="165"/>
                    <a:pt x="12" y="166"/>
                    <a:pt x="2" y="162"/>
                  </a:cubicBezTo>
                  <a:close/>
                  <a:moveTo>
                    <a:pt x="25" y="80"/>
                  </a:moveTo>
                  <a:cubicBezTo>
                    <a:pt x="23" y="83"/>
                    <a:pt x="23" y="83"/>
                    <a:pt x="23" y="83"/>
                  </a:cubicBezTo>
                  <a:cubicBezTo>
                    <a:pt x="27" y="85"/>
                    <a:pt x="31" y="86"/>
                    <a:pt x="36" y="86"/>
                  </a:cubicBezTo>
                  <a:cubicBezTo>
                    <a:pt x="40" y="86"/>
                    <a:pt x="45" y="85"/>
                    <a:pt x="49" y="83"/>
                  </a:cubicBezTo>
                  <a:cubicBezTo>
                    <a:pt x="50" y="82"/>
                    <a:pt x="50" y="82"/>
                    <a:pt x="50" y="82"/>
                  </a:cubicBezTo>
                  <a:cubicBezTo>
                    <a:pt x="50" y="81"/>
                    <a:pt x="50" y="81"/>
                    <a:pt x="50" y="81"/>
                  </a:cubicBezTo>
                  <a:cubicBezTo>
                    <a:pt x="52" y="73"/>
                    <a:pt x="51" y="69"/>
                    <a:pt x="51" y="69"/>
                  </a:cubicBezTo>
                  <a:cubicBezTo>
                    <a:pt x="51" y="69"/>
                    <a:pt x="51" y="69"/>
                    <a:pt x="51" y="69"/>
                  </a:cubicBezTo>
                  <a:cubicBezTo>
                    <a:pt x="52" y="70"/>
                    <a:pt x="51" y="71"/>
                    <a:pt x="52" y="74"/>
                  </a:cubicBezTo>
                  <a:cubicBezTo>
                    <a:pt x="52" y="76"/>
                    <a:pt x="53" y="78"/>
                    <a:pt x="53" y="81"/>
                  </a:cubicBezTo>
                  <a:cubicBezTo>
                    <a:pt x="52" y="98"/>
                    <a:pt x="52" y="106"/>
                    <a:pt x="53" y="108"/>
                  </a:cubicBezTo>
                  <a:cubicBezTo>
                    <a:pt x="56" y="113"/>
                    <a:pt x="59" y="108"/>
                    <a:pt x="62" y="97"/>
                  </a:cubicBezTo>
                  <a:cubicBezTo>
                    <a:pt x="62" y="97"/>
                    <a:pt x="62" y="97"/>
                    <a:pt x="62" y="97"/>
                  </a:cubicBezTo>
                  <a:cubicBezTo>
                    <a:pt x="63" y="91"/>
                    <a:pt x="65" y="88"/>
                    <a:pt x="67" y="87"/>
                  </a:cubicBezTo>
                  <a:cubicBezTo>
                    <a:pt x="70" y="85"/>
                    <a:pt x="73" y="84"/>
                    <a:pt x="77" y="84"/>
                  </a:cubicBezTo>
                  <a:cubicBezTo>
                    <a:pt x="79" y="85"/>
                    <a:pt x="79" y="85"/>
                    <a:pt x="80" y="85"/>
                  </a:cubicBezTo>
                  <a:cubicBezTo>
                    <a:pt x="82" y="86"/>
                    <a:pt x="84" y="87"/>
                    <a:pt x="91" y="90"/>
                  </a:cubicBezTo>
                  <a:cubicBezTo>
                    <a:pt x="93" y="93"/>
                    <a:pt x="95" y="95"/>
                    <a:pt x="97" y="96"/>
                  </a:cubicBezTo>
                  <a:cubicBezTo>
                    <a:pt x="99" y="96"/>
                    <a:pt x="100" y="97"/>
                    <a:pt x="102" y="97"/>
                  </a:cubicBezTo>
                  <a:cubicBezTo>
                    <a:pt x="103" y="96"/>
                    <a:pt x="104" y="96"/>
                    <a:pt x="105" y="95"/>
                  </a:cubicBezTo>
                  <a:cubicBezTo>
                    <a:pt x="105" y="95"/>
                    <a:pt x="105" y="95"/>
                    <a:pt x="105" y="95"/>
                  </a:cubicBezTo>
                  <a:cubicBezTo>
                    <a:pt x="107" y="94"/>
                    <a:pt x="109" y="93"/>
                    <a:pt x="109" y="91"/>
                  </a:cubicBezTo>
                  <a:cubicBezTo>
                    <a:pt x="109" y="90"/>
                    <a:pt x="109" y="90"/>
                    <a:pt x="109" y="90"/>
                  </a:cubicBezTo>
                  <a:cubicBezTo>
                    <a:pt x="109" y="86"/>
                    <a:pt x="113" y="85"/>
                    <a:pt x="117" y="85"/>
                  </a:cubicBezTo>
                  <a:cubicBezTo>
                    <a:pt x="119" y="85"/>
                    <a:pt x="122" y="85"/>
                    <a:pt x="124" y="85"/>
                  </a:cubicBezTo>
                  <a:cubicBezTo>
                    <a:pt x="124" y="85"/>
                    <a:pt x="124" y="85"/>
                    <a:pt x="124" y="85"/>
                  </a:cubicBezTo>
                  <a:cubicBezTo>
                    <a:pt x="124" y="85"/>
                    <a:pt x="124" y="85"/>
                    <a:pt x="124" y="85"/>
                  </a:cubicBezTo>
                  <a:cubicBezTo>
                    <a:pt x="124" y="85"/>
                    <a:pt x="124" y="85"/>
                    <a:pt x="124" y="85"/>
                  </a:cubicBezTo>
                  <a:cubicBezTo>
                    <a:pt x="124" y="86"/>
                    <a:pt x="125" y="86"/>
                    <a:pt x="125" y="86"/>
                  </a:cubicBezTo>
                  <a:cubicBezTo>
                    <a:pt x="125" y="86"/>
                    <a:pt x="125" y="86"/>
                    <a:pt x="125" y="86"/>
                  </a:cubicBezTo>
                  <a:cubicBezTo>
                    <a:pt x="191" y="87"/>
                    <a:pt x="194" y="83"/>
                    <a:pt x="197" y="80"/>
                  </a:cubicBezTo>
                  <a:cubicBezTo>
                    <a:pt x="197" y="79"/>
                    <a:pt x="198" y="78"/>
                    <a:pt x="199" y="78"/>
                  </a:cubicBezTo>
                  <a:cubicBezTo>
                    <a:pt x="199" y="78"/>
                    <a:pt x="199" y="78"/>
                    <a:pt x="199" y="78"/>
                  </a:cubicBezTo>
                  <a:cubicBezTo>
                    <a:pt x="199" y="77"/>
                    <a:pt x="199" y="77"/>
                    <a:pt x="199" y="77"/>
                  </a:cubicBezTo>
                  <a:cubicBezTo>
                    <a:pt x="200" y="71"/>
                    <a:pt x="201" y="70"/>
                    <a:pt x="202" y="74"/>
                  </a:cubicBezTo>
                  <a:cubicBezTo>
                    <a:pt x="201" y="88"/>
                    <a:pt x="200" y="100"/>
                    <a:pt x="201" y="104"/>
                  </a:cubicBezTo>
                  <a:cubicBezTo>
                    <a:pt x="202" y="113"/>
                    <a:pt x="205" y="111"/>
                    <a:pt x="211" y="94"/>
                  </a:cubicBezTo>
                  <a:cubicBezTo>
                    <a:pt x="211" y="93"/>
                    <a:pt x="211" y="93"/>
                    <a:pt x="211" y="93"/>
                  </a:cubicBezTo>
                  <a:cubicBezTo>
                    <a:pt x="211" y="86"/>
                    <a:pt x="215" y="84"/>
                    <a:pt x="221" y="84"/>
                  </a:cubicBezTo>
                  <a:cubicBezTo>
                    <a:pt x="224" y="84"/>
                    <a:pt x="228" y="84"/>
                    <a:pt x="231" y="84"/>
                  </a:cubicBezTo>
                  <a:cubicBezTo>
                    <a:pt x="233" y="85"/>
                    <a:pt x="236" y="85"/>
                    <a:pt x="238" y="85"/>
                  </a:cubicBezTo>
                  <a:cubicBezTo>
                    <a:pt x="240" y="90"/>
                    <a:pt x="243" y="93"/>
                    <a:pt x="246" y="93"/>
                  </a:cubicBezTo>
                  <a:cubicBezTo>
                    <a:pt x="249" y="93"/>
                    <a:pt x="252" y="91"/>
                    <a:pt x="256" y="86"/>
                  </a:cubicBezTo>
                  <a:cubicBezTo>
                    <a:pt x="268" y="80"/>
                    <a:pt x="287" y="82"/>
                    <a:pt x="306" y="84"/>
                  </a:cubicBezTo>
                  <a:cubicBezTo>
                    <a:pt x="323" y="85"/>
                    <a:pt x="340" y="87"/>
                    <a:pt x="351" y="83"/>
                  </a:cubicBezTo>
                  <a:cubicBezTo>
                    <a:pt x="352" y="82"/>
                    <a:pt x="352" y="82"/>
                    <a:pt x="352" y="82"/>
                  </a:cubicBezTo>
                  <a:cubicBezTo>
                    <a:pt x="352" y="82"/>
                    <a:pt x="352" y="82"/>
                    <a:pt x="352" y="82"/>
                  </a:cubicBezTo>
                  <a:cubicBezTo>
                    <a:pt x="354" y="78"/>
                    <a:pt x="355" y="74"/>
                    <a:pt x="356" y="71"/>
                  </a:cubicBezTo>
                  <a:cubicBezTo>
                    <a:pt x="356" y="85"/>
                    <a:pt x="356" y="96"/>
                    <a:pt x="357" y="101"/>
                  </a:cubicBezTo>
                  <a:cubicBezTo>
                    <a:pt x="357" y="104"/>
                    <a:pt x="358" y="105"/>
                    <a:pt x="359" y="106"/>
                  </a:cubicBezTo>
                  <a:cubicBezTo>
                    <a:pt x="360" y="108"/>
                    <a:pt x="362" y="107"/>
                    <a:pt x="363" y="105"/>
                  </a:cubicBezTo>
                  <a:cubicBezTo>
                    <a:pt x="364" y="104"/>
                    <a:pt x="366" y="100"/>
                    <a:pt x="367" y="94"/>
                  </a:cubicBezTo>
                  <a:cubicBezTo>
                    <a:pt x="367" y="94"/>
                    <a:pt x="367" y="94"/>
                    <a:pt x="367" y="94"/>
                  </a:cubicBezTo>
                  <a:cubicBezTo>
                    <a:pt x="368" y="84"/>
                    <a:pt x="373" y="83"/>
                    <a:pt x="379" y="83"/>
                  </a:cubicBezTo>
                  <a:cubicBezTo>
                    <a:pt x="381" y="83"/>
                    <a:pt x="383" y="84"/>
                    <a:pt x="385" y="84"/>
                  </a:cubicBezTo>
                  <a:cubicBezTo>
                    <a:pt x="388" y="85"/>
                    <a:pt x="391" y="85"/>
                    <a:pt x="394" y="85"/>
                  </a:cubicBezTo>
                  <a:cubicBezTo>
                    <a:pt x="397" y="90"/>
                    <a:pt x="400" y="93"/>
                    <a:pt x="404" y="93"/>
                  </a:cubicBezTo>
                  <a:cubicBezTo>
                    <a:pt x="408" y="94"/>
                    <a:pt x="412" y="91"/>
                    <a:pt x="416" y="86"/>
                  </a:cubicBezTo>
                  <a:cubicBezTo>
                    <a:pt x="417" y="85"/>
                    <a:pt x="417" y="85"/>
                    <a:pt x="417" y="85"/>
                  </a:cubicBezTo>
                  <a:cubicBezTo>
                    <a:pt x="416" y="84"/>
                    <a:pt x="416" y="84"/>
                    <a:pt x="416" y="84"/>
                  </a:cubicBezTo>
                  <a:cubicBezTo>
                    <a:pt x="416" y="84"/>
                    <a:pt x="416" y="85"/>
                    <a:pt x="417" y="84"/>
                  </a:cubicBezTo>
                  <a:cubicBezTo>
                    <a:pt x="422" y="82"/>
                    <a:pt x="442" y="83"/>
                    <a:pt x="464" y="83"/>
                  </a:cubicBezTo>
                  <a:cubicBezTo>
                    <a:pt x="476" y="84"/>
                    <a:pt x="488" y="84"/>
                    <a:pt x="498" y="84"/>
                  </a:cubicBezTo>
                  <a:cubicBezTo>
                    <a:pt x="500" y="84"/>
                    <a:pt x="500" y="84"/>
                    <a:pt x="500" y="84"/>
                  </a:cubicBezTo>
                  <a:cubicBezTo>
                    <a:pt x="500" y="82"/>
                    <a:pt x="500" y="82"/>
                    <a:pt x="500" y="82"/>
                  </a:cubicBezTo>
                  <a:cubicBezTo>
                    <a:pt x="501" y="69"/>
                    <a:pt x="501" y="64"/>
                    <a:pt x="501" y="64"/>
                  </a:cubicBezTo>
                  <a:cubicBezTo>
                    <a:pt x="502" y="64"/>
                    <a:pt x="501" y="70"/>
                    <a:pt x="502" y="75"/>
                  </a:cubicBezTo>
                  <a:cubicBezTo>
                    <a:pt x="502" y="77"/>
                    <a:pt x="502" y="80"/>
                    <a:pt x="503" y="82"/>
                  </a:cubicBezTo>
                  <a:cubicBezTo>
                    <a:pt x="502" y="96"/>
                    <a:pt x="502" y="104"/>
                    <a:pt x="504" y="106"/>
                  </a:cubicBezTo>
                  <a:cubicBezTo>
                    <a:pt x="507" y="108"/>
                    <a:pt x="510" y="102"/>
                    <a:pt x="513" y="88"/>
                  </a:cubicBezTo>
                  <a:cubicBezTo>
                    <a:pt x="510" y="87"/>
                    <a:pt x="510" y="87"/>
                    <a:pt x="510" y="87"/>
                  </a:cubicBezTo>
                  <a:cubicBezTo>
                    <a:pt x="507" y="98"/>
                    <a:pt x="506" y="103"/>
                    <a:pt x="506" y="103"/>
                  </a:cubicBezTo>
                  <a:cubicBezTo>
                    <a:pt x="505" y="102"/>
                    <a:pt x="505" y="95"/>
                    <a:pt x="506" y="82"/>
                  </a:cubicBezTo>
                  <a:cubicBezTo>
                    <a:pt x="506" y="82"/>
                    <a:pt x="506" y="82"/>
                    <a:pt x="506" y="82"/>
                  </a:cubicBezTo>
                  <a:cubicBezTo>
                    <a:pt x="506" y="80"/>
                    <a:pt x="505" y="77"/>
                    <a:pt x="505" y="75"/>
                  </a:cubicBezTo>
                  <a:cubicBezTo>
                    <a:pt x="505" y="68"/>
                    <a:pt x="504" y="61"/>
                    <a:pt x="502" y="61"/>
                  </a:cubicBezTo>
                  <a:cubicBezTo>
                    <a:pt x="500" y="61"/>
                    <a:pt x="498" y="66"/>
                    <a:pt x="497" y="81"/>
                  </a:cubicBezTo>
                  <a:cubicBezTo>
                    <a:pt x="487" y="81"/>
                    <a:pt x="475" y="80"/>
                    <a:pt x="464" y="80"/>
                  </a:cubicBezTo>
                  <a:cubicBezTo>
                    <a:pt x="442" y="79"/>
                    <a:pt x="421" y="79"/>
                    <a:pt x="415" y="81"/>
                  </a:cubicBezTo>
                  <a:cubicBezTo>
                    <a:pt x="414" y="82"/>
                    <a:pt x="413" y="83"/>
                    <a:pt x="413" y="85"/>
                  </a:cubicBezTo>
                  <a:cubicBezTo>
                    <a:pt x="410" y="88"/>
                    <a:pt x="407" y="90"/>
                    <a:pt x="404" y="90"/>
                  </a:cubicBezTo>
                  <a:cubicBezTo>
                    <a:pt x="401" y="90"/>
                    <a:pt x="399" y="87"/>
                    <a:pt x="396" y="83"/>
                  </a:cubicBezTo>
                  <a:cubicBezTo>
                    <a:pt x="396" y="82"/>
                    <a:pt x="396" y="82"/>
                    <a:pt x="396" y="82"/>
                  </a:cubicBezTo>
                  <a:cubicBezTo>
                    <a:pt x="395" y="82"/>
                    <a:pt x="395" y="82"/>
                    <a:pt x="395" y="82"/>
                  </a:cubicBezTo>
                  <a:cubicBezTo>
                    <a:pt x="392" y="82"/>
                    <a:pt x="389" y="81"/>
                    <a:pt x="386" y="81"/>
                  </a:cubicBezTo>
                  <a:cubicBezTo>
                    <a:pt x="383" y="80"/>
                    <a:pt x="381" y="80"/>
                    <a:pt x="379" y="80"/>
                  </a:cubicBezTo>
                  <a:cubicBezTo>
                    <a:pt x="371" y="79"/>
                    <a:pt x="365" y="81"/>
                    <a:pt x="364" y="94"/>
                  </a:cubicBezTo>
                  <a:cubicBezTo>
                    <a:pt x="363" y="99"/>
                    <a:pt x="362" y="102"/>
                    <a:pt x="361" y="103"/>
                  </a:cubicBezTo>
                  <a:cubicBezTo>
                    <a:pt x="361" y="103"/>
                    <a:pt x="360" y="102"/>
                    <a:pt x="360" y="101"/>
                  </a:cubicBezTo>
                  <a:cubicBezTo>
                    <a:pt x="359" y="95"/>
                    <a:pt x="359" y="82"/>
                    <a:pt x="359" y="66"/>
                  </a:cubicBezTo>
                  <a:cubicBezTo>
                    <a:pt x="359" y="66"/>
                    <a:pt x="359" y="66"/>
                    <a:pt x="359" y="66"/>
                  </a:cubicBezTo>
                  <a:cubicBezTo>
                    <a:pt x="360" y="61"/>
                    <a:pt x="359" y="59"/>
                    <a:pt x="358" y="59"/>
                  </a:cubicBezTo>
                  <a:cubicBezTo>
                    <a:pt x="358" y="59"/>
                    <a:pt x="358" y="59"/>
                    <a:pt x="358" y="59"/>
                  </a:cubicBezTo>
                  <a:cubicBezTo>
                    <a:pt x="358" y="59"/>
                    <a:pt x="358" y="59"/>
                    <a:pt x="358" y="59"/>
                  </a:cubicBezTo>
                  <a:cubicBezTo>
                    <a:pt x="358" y="59"/>
                    <a:pt x="358" y="59"/>
                    <a:pt x="358" y="59"/>
                  </a:cubicBezTo>
                  <a:cubicBezTo>
                    <a:pt x="356" y="59"/>
                    <a:pt x="355" y="62"/>
                    <a:pt x="354" y="67"/>
                  </a:cubicBezTo>
                  <a:cubicBezTo>
                    <a:pt x="354" y="67"/>
                    <a:pt x="354" y="67"/>
                    <a:pt x="354" y="67"/>
                  </a:cubicBezTo>
                  <a:cubicBezTo>
                    <a:pt x="353" y="71"/>
                    <a:pt x="351" y="76"/>
                    <a:pt x="349" y="80"/>
                  </a:cubicBezTo>
                  <a:cubicBezTo>
                    <a:pt x="339" y="83"/>
                    <a:pt x="323" y="82"/>
                    <a:pt x="307" y="80"/>
                  </a:cubicBezTo>
                  <a:cubicBezTo>
                    <a:pt x="287" y="79"/>
                    <a:pt x="267" y="77"/>
                    <a:pt x="254" y="84"/>
                  </a:cubicBezTo>
                  <a:cubicBezTo>
                    <a:pt x="253" y="84"/>
                    <a:pt x="253" y="84"/>
                    <a:pt x="253" y="84"/>
                  </a:cubicBezTo>
                  <a:cubicBezTo>
                    <a:pt x="250" y="88"/>
                    <a:pt x="248" y="90"/>
                    <a:pt x="246" y="90"/>
                  </a:cubicBezTo>
                  <a:cubicBezTo>
                    <a:pt x="244" y="90"/>
                    <a:pt x="242" y="87"/>
                    <a:pt x="241" y="83"/>
                  </a:cubicBezTo>
                  <a:cubicBezTo>
                    <a:pt x="240" y="82"/>
                    <a:pt x="240" y="82"/>
                    <a:pt x="240" y="82"/>
                  </a:cubicBezTo>
                  <a:cubicBezTo>
                    <a:pt x="239" y="82"/>
                    <a:pt x="239" y="82"/>
                    <a:pt x="239" y="82"/>
                  </a:cubicBezTo>
                  <a:cubicBezTo>
                    <a:pt x="237" y="82"/>
                    <a:pt x="234" y="81"/>
                    <a:pt x="232" y="81"/>
                  </a:cubicBezTo>
                  <a:cubicBezTo>
                    <a:pt x="228" y="81"/>
                    <a:pt x="224" y="80"/>
                    <a:pt x="221" y="80"/>
                  </a:cubicBezTo>
                  <a:cubicBezTo>
                    <a:pt x="213" y="81"/>
                    <a:pt x="207" y="83"/>
                    <a:pt x="208" y="93"/>
                  </a:cubicBezTo>
                  <a:cubicBezTo>
                    <a:pt x="205" y="101"/>
                    <a:pt x="204" y="104"/>
                    <a:pt x="204" y="104"/>
                  </a:cubicBezTo>
                  <a:cubicBezTo>
                    <a:pt x="203" y="99"/>
                    <a:pt x="204" y="88"/>
                    <a:pt x="205" y="74"/>
                  </a:cubicBezTo>
                  <a:cubicBezTo>
                    <a:pt x="205" y="74"/>
                    <a:pt x="205" y="74"/>
                    <a:pt x="205" y="74"/>
                  </a:cubicBezTo>
                  <a:cubicBezTo>
                    <a:pt x="203" y="58"/>
                    <a:pt x="200" y="58"/>
                    <a:pt x="196" y="76"/>
                  </a:cubicBezTo>
                  <a:cubicBezTo>
                    <a:pt x="195" y="76"/>
                    <a:pt x="195" y="77"/>
                    <a:pt x="194" y="78"/>
                  </a:cubicBezTo>
                  <a:cubicBezTo>
                    <a:pt x="193" y="81"/>
                    <a:pt x="192" y="84"/>
                    <a:pt x="126" y="82"/>
                  </a:cubicBezTo>
                  <a:cubicBezTo>
                    <a:pt x="126" y="82"/>
                    <a:pt x="126" y="82"/>
                    <a:pt x="126" y="82"/>
                  </a:cubicBezTo>
                  <a:cubicBezTo>
                    <a:pt x="126" y="82"/>
                    <a:pt x="126" y="82"/>
                    <a:pt x="126" y="82"/>
                  </a:cubicBezTo>
                  <a:cubicBezTo>
                    <a:pt x="125" y="82"/>
                    <a:pt x="125" y="82"/>
                    <a:pt x="124" y="82"/>
                  </a:cubicBezTo>
                  <a:cubicBezTo>
                    <a:pt x="124" y="82"/>
                    <a:pt x="124" y="82"/>
                    <a:pt x="124" y="82"/>
                  </a:cubicBezTo>
                  <a:cubicBezTo>
                    <a:pt x="122" y="82"/>
                    <a:pt x="120" y="82"/>
                    <a:pt x="117" y="82"/>
                  </a:cubicBezTo>
                  <a:cubicBezTo>
                    <a:pt x="111" y="82"/>
                    <a:pt x="106" y="83"/>
                    <a:pt x="106" y="90"/>
                  </a:cubicBezTo>
                  <a:cubicBezTo>
                    <a:pt x="106" y="91"/>
                    <a:pt x="105" y="92"/>
                    <a:pt x="104" y="93"/>
                  </a:cubicBezTo>
                  <a:cubicBezTo>
                    <a:pt x="104" y="93"/>
                    <a:pt x="104" y="93"/>
                    <a:pt x="104" y="93"/>
                  </a:cubicBezTo>
                  <a:cubicBezTo>
                    <a:pt x="103" y="93"/>
                    <a:pt x="102" y="93"/>
                    <a:pt x="101" y="93"/>
                  </a:cubicBezTo>
                  <a:cubicBezTo>
                    <a:pt x="101" y="93"/>
                    <a:pt x="100" y="93"/>
                    <a:pt x="99" y="93"/>
                  </a:cubicBezTo>
                  <a:cubicBezTo>
                    <a:pt x="97" y="92"/>
                    <a:pt x="95" y="91"/>
                    <a:pt x="93" y="88"/>
                  </a:cubicBezTo>
                  <a:cubicBezTo>
                    <a:pt x="93" y="87"/>
                    <a:pt x="93" y="87"/>
                    <a:pt x="93" y="87"/>
                  </a:cubicBezTo>
                  <a:cubicBezTo>
                    <a:pt x="85" y="84"/>
                    <a:pt x="83" y="83"/>
                    <a:pt x="82" y="82"/>
                  </a:cubicBezTo>
                  <a:cubicBezTo>
                    <a:pt x="80" y="82"/>
                    <a:pt x="80" y="82"/>
                    <a:pt x="78" y="81"/>
                  </a:cubicBezTo>
                  <a:cubicBezTo>
                    <a:pt x="77" y="81"/>
                    <a:pt x="77" y="81"/>
                    <a:pt x="77" y="81"/>
                  </a:cubicBezTo>
                  <a:cubicBezTo>
                    <a:pt x="73" y="81"/>
                    <a:pt x="69" y="82"/>
                    <a:pt x="65" y="84"/>
                  </a:cubicBezTo>
                  <a:cubicBezTo>
                    <a:pt x="62" y="86"/>
                    <a:pt x="59" y="90"/>
                    <a:pt x="59" y="96"/>
                  </a:cubicBezTo>
                  <a:cubicBezTo>
                    <a:pt x="57" y="102"/>
                    <a:pt x="56" y="108"/>
                    <a:pt x="56" y="107"/>
                  </a:cubicBezTo>
                  <a:cubicBezTo>
                    <a:pt x="55" y="105"/>
                    <a:pt x="55" y="97"/>
                    <a:pt x="57" y="81"/>
                  </a:cubicBezTo>
                  <a:cubicBezTo>
                    <a:pt x="57" y="81"/>
                    <a:pt x="57" y="81"/>
                    <a:pt x="57" y="81"/>
                  </a:cubicBezTo>
                  <a:cubicBezTo>
                    <a:pt x="56" y="78"/>
                    <a:pt x="56" y="76"/>
                    <a:pt x="55" y="74"/>
                  </a:cubicBezTo>
                  <a:cubicBezTo>
                    <a:pt x="54" y="69"/>
                    <a:pt x="54" y="66"/>
                    <a:pt x="52" y="66"/>
                  </a:cubicBezTo>
                  <a:cubicBezTo>
                    <a:pt x="52" y="66"/>
                    <a:pt x="52" y="66"/>
                    <a:pt x="52" y="66"/>
                  </a:cubicBezTo>
                  <a:cubicBezTo>
                    <a:pt x="50" y="66"/>
                    <a:pt x="49" y="70"/>
                    <a:pt x="47" y="80"/>
                  </a:cubicBezTo>
                  <a:cubicBezTo>
                    <a:pt x="43" y="82"/>
                    <a:pt x="40" y="83"/>
                    <a:pt x="36" y="83"/>
                  </a:cubicBezTo>
                  <a:cubicBezTo>
                    <a:pt x="32" y="83"/>
                    <a:pt x="28" y="82"/>
                    <a:pt x="25" y="80"/>
                  </a:cubicBezTo>
                  <a:close/>
                  <a:moveTo>
                    <a:pt x="357" y="63"/>
                  </a:moveTo>
                  <a:cubicBezTo>
                    <a:pt x="358" y="63"/>
                    <a:pt x="358" y="62"/>
                    <a:pt x="358" y="62"/>
                  </a:cubicBezTo>
                  <a:cubicBezTo>
                    <a:pt x="358" y="62"/>
                    <a:pt x="358" y="62"/>
                    <a:pt x="358" y="62"/>
                  </a:cubicBezTo>
                  <a:cubicBezTo>
                    <a:pt x="357" y="62"/>
                    <a:pt x="357" y="63"/>
                    <a:pt x="357" y="6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pic>
        <p:nvPicPr>
          <p:cNvPr id="35" name="图片 34" descr="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31424" y="-587871"/>
            <a:ext cx="6034726" cy="2640192"/>
          </a:xfrm>
          <a:prstGeom prst="rect">
            <a:avLst/>
          </a:prstGeom>
        </p:spPr>
      </p:pic>
      <p:pic>
        <p:nvPicPr>
          <p:cNvPr id="5" name="图片 4" descr="8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-609890" y="2846009"/>
            <a:ext cx="5404204" cy="2851636"/>
          </a:xfrm>
          <a:prstGeom prst="rect">
            <a:avLst/>
          </a:prstGeom>
        </p:spPr>
      </p:pic>
      <p:pic>
        <p:nvPicPr>
          <p:cNvPr id="6" name="图片 5" descr="85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358265" y="716280"/>
            <a:ext cx="981075" cy="889635"/>
          </a:xfrm>
          <a:prstGeom prst="rect">
            <a:avLst/>
          </a:prstGeom>
        </p:spPr>
      </p:pic>
      <p:pic>
        <p:nvPicPr>
          <p:cNvPr id="7" name="Keith Kenniff - Receives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-609600" y="106750"/>
            <a:ext cx="609600" cy="609600"/>
          </a:xfrm>
          <a:prstGeom prst="rect">
            <a:avLst/>
          </a:prstGeom>
        </p:spPr>
      </p:pic>
      <p:pic>
        <p:nvPicPr>
          <p:cNvPr id="8" name="图片 7" descr="85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rot="17520000">
            <a:off x="6824980" y="2845435"/>
            <a:ext cx="981075" cy="889635"/>
          </a:xfrm>
          <a:prstGeom prst="rect">
            <a:avLst/>
          </a:prstGeom>
        </p:spPr>
      </p:pic>
      <p:sp>
        <p:nvSpPr>
          <p:cNvPr id="10" name="圆角矩形 9"/>
          <p:cNvSpPr/>
          <p:nvPr/>
        </p:nvSpPr>
        <p:spPr>
          <a:xfrm>
            <a:off x="3943350" y="2997835"/>
            <a:ext cx="1229360" cy="325120"/>
          </a:xfrm>
          <a:prstGeom prst="roundRect">
            <a:avLst/>
          </a:prstGeom>
          <a:noFill/>
          <a:ln>
            <a:solidFill>
              <a:srgbClr val="FF7F7F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9" advClick="0" advTm="6645">
        <p:comb/>
      </p:transition>
    </mc:Choice>
    <mc:Fallback xmlns="">
      <p:transition advClick="0" advTm="6645">
        <p:comb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 tmFilter="0,0; .5, 1; 1, 1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950"/>
                            </p:stCondLst>
                            <p:childTnLst>
                              <p:par>
                                <p:cTn id="2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3450"/>
                            </p:stCondLst>
                            <p:childTnLst>
                              <p:par>
                                <p:cTn id="54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3950"/>
                            </p:stCondLst>
                            <p:childTnLst>
                              <p:par>
                                <p:cTn id="59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999" showWhenStopped="0">
                <p:cTn id="68" repeatCount="indefinite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  <p:bldLst>
      <p:bldP spid="3" grpId="0"/>
      <p:bldP spid="10" grpId="0" bldLvl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组合 28"/>
          <p:cNvGrpSpPr/>
          <p:nvPr userDrawn="1"/>
        </p:nvGrpSpPr>
        <p:grpSpPr>
          <a:xfrm>
            <a:off x="122107" y="72019"/>
            <a:ext cx="5135880" cy="400110"/>
            <a:chOff x="162802" y="106676"/>
            <a:chExt cx="6847522" cy="592651"/>
          </a:xfrm>
        </p:grpSpPr>
        <p:sp>
          <p:nvSpPr>
            <p:cNvPr id="9" name="文本框 8"/>
            <p:cNvSpPr txBox="1"/>
            <p:nvPr/>
          </p:nvSpPr>
          <p:spPr>
            <a:xfrm>
              <a:off x="923920" y="106676"/>
              <a:ext cx="6086404" cy="5926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b="0" dirty="0">
                  <a:solidFill>
                    <a:srgbClr val="FF7F7F"/>
                  </a:solidFill>
                  <a:latin typeface="微软雅黑" panose="020B0503020204020204" charset="-122"/>
                  <a:ea typeface="微软雅黑" panose="020B0503020204020204" charset="-122"/>
                </a:rPr>
                <a:t>子任务</a:t>
              </a:r>
              <a:r>
                <a:rPr lang="en-US" altLang="zh-CN" sz="2000" b="0" dirty="0">
                  <a:solidFill>
                    <a:srgbClr val="FF7F7F"/>
                  </a:solidFill>
                  <a:latin typeface="微软雅黑" panose="020B0503020204020204" charset="-122"/>
                  <a:ea typeface="微软雅黑" panose="020B0503020204020204" charset="-122"/>
                </a:rPr>
                <a:t>1 </a:t>
              </a:r>
              <a:r>
                <a:rPr lang="zh-CN" altLang="zh-CN" sz="2000" dirty="0">
                  <a:solidFill>
                    <a:srgbClr val="FF7F7F"/>
                  </a:solidFill>
                  <a:latin typeface="微软雅黑" panose="020B0503020204020204" charset="-122"/>
                  <a:ea typeface="微软雅黑" panose="020B0503020204020204" charset="-122"/>
                </a:rPr>
                <a:t>心肺复苏术</a:t>
              </a:r>
            </a:p>
          </p:txBody>
        </p:sp>
        <p:grpSp>
          <p:nvGrpSpPr>
            <p:cNvPr id="10" name="组合 9"/>
            <p:cNvGrpSpPr/>
            <p:nvPr/>
          </p:nvGrpSpPr>
          <p:grpSpPr>
            <a:xfrm>
              <a:off x="162802" y="132600"/>
              <a:ext cx="729287" cy="445249"/>
              <a:chOff x="7304087" y="2314113"/>
              <a:chExt cx="1001487" cy="611434"/>
            </a:xfrm>
          </p:grpSpPr>
          <p:sp>
            <p:nvSpPr>
              <p:cNvPr id="11" name="对角圆角矩形 10"/>
              <p:cNvSpPr/>
              <p:nvPr/>
            </p:nvSpPr>
            <p:spPr>
              <a:xfrm>
                <a:off x="7304087" y="2314113"/>
                <a:ext cx="1001487" cy="611434"/>
              </a:xfrm>
              <a:prstGeom prst="round2DiagRect">
                <a:avLst>
                  <a:gd name="adj1" fmla="val 50000"/>
                  <a:gd name="adj2" fmla="val 0"/>
                </a:avLst>
              </a:prstGeom>
              <a:solidFill>
                <a:srgbClr val="FF7F7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61718" tIns="30858" rIns="61718" bIns="30858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 sz="2025" b="0"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pic>
            <p:nvPicPr>
              <p:cNvPr id="12" name="图片 11"/>
              <p:cNvPicPr>
                <a:picLocks noChangeAspect="1"/>
              </p:cNvPicPr>
              <p:nvPr/>
            </p:nvPicPr>
            <p:blipFill>
              <a:blip r:embed="rId3" cstate="print">
                <a:biLevel thresh="25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570796" y="2436888"/>
                <a:ext cx="468069" cy="365885"/>
              </a:xfrm>
              <a:prstGeom prst="rect">
                <a:avLst/>
              </a:prstGeom>
            </p:spPr>
          </p:pic>
        </p:grpSp>
      </p:grpSp>
      <p:sp>
        <p:nvSpPr>
          <p:cNvPr id="6" name="文本框 5">
            <a:extLst>
              <a:ext uri="{FF2B5EF4-FFF2-40B4-BE49-F238E27FC236}">
                <a16:creationId xmlns:a16="http://schemas.microsoft.com/office/drawing/2014/main" id="{6D9072B7-F932-DD4F-450C-6067F96EE8F5}"/>
              </a:ext>
            </a:extLst>
          </p:cNvPr>
          <p:cNvSpPr txBox="1"/>
          <p:nvPr/>
        </p:nvSpPr>
        <p:spPr>
          <a:xfrm>
            <a:off x="395602" y="727221"/>
            <a:ext cx="4572000" cy="5066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381000" algn="just">
              <a:lnSpc>
                <a:spcPct val="172000"/>
              </a:lnSpc>
              <a:spcBef>
                <a:spcPts val="1300"/>
              </a:spcBef>
              <a:spcAft>
                <a:spcPts val="1300"/>
              </a:spcAft>
            </a:pPr>
            <a:r>
              <a:rPr lang="zh-CN" altLang="zh-CN" sz="1800" b="1" kern="100" dirty="0">
                <a:solidFill>
                  <a:srgbClr val="000000"/>
                </a:solidFill>
                <a:effectLst/>
                <a:latin typeface="等线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一、心肺复苏术概念</a:t>
            </a:r>
            <a:endParaRPr lang="zh-CN" altLang="zh-CN" sz="1800" b="1" kern="100" dirty="0">
              <a:effectLst/>
              <a:latin typeface="等线" panose="02010600030101010101" pitchFamily="2" charset="-122"/>
              <a:ea typeface="等线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2D113187-9C04-154C-9FB7-D1E2BCC0C7DD}"/>
              </a:ext>
            </a:extLst>
          </p:cNvPr>
          <p:cNvSpPr txBox="1"/>
          <p:nvPr/>
        </p:nvSpPr>
        <p:spPr>
          <a:xfrm>
            <a:off x="791308" y="1571002"/>
            <a:ext cx="7420707" cy="129195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133350" algn="l">
              <a:lnSpc>
                <a:spcPct val="150000"/>
              </a:lnSpc>
            </a:pPr>
            <a:r>
              <a:rPr lang="en-US" altLang="zh-CN" sz="1800" kern="0" dirty="0">
                <a:solidFill>
                  <a:srgbClr val="333333"/>
                </a:solidFill>
                <a:effectLst/>
                <a:latin typeface="等线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 </a:t>
            </a:r>
            <a:r>
              <a:rPr lang="zh-CN" altLang="zh-CN" sz="1800" kern="0" dirty="0">
                <a:solidFill>
                  <a:srgbClr val="333333"/>
                </a:solidFill>
                <a:effectLst/>
                <a:latin typeface="等线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心肺复苏（</a:t>
            </a:r>
            <a:r>
              <a:rPr lang="en-US" altLang="zh-CN" sz="1800" kern="0" dirty="0">
                <a:solidFill>
                  <a:srgbClr val="333333"/>
                </a:solidFill>
                <a:effectLst/>
                <a:latin typeface="等线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CPR</a:t>
            </a:r>
            <a:r>
              <a:rPr lang="zh-CN" altLang="zh-CN" sz="1800" kern="0" dirty="0">
                <a:solidFill>
                  <a:srgbClr val="333333"/>
                </a:solidFill>
                <a:effectLst/>
                <a:latin typeface="等线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）是针对呼吸、心跳停止的患者所采取的抢救措施，即用心脏按压或其他方法形成暂时的人工循环，恢复心脏自主搏动和血液循环，用人工呼吸代替自主呼吸，达到恢复苏醒和挽救生命的目的。</a:t>
            </a:r>
            <a:endParaRPr lang="zh-CN" altLang="zh-CN" sz="1800" kern="100" dirty="0">
              <a:effectLst/>
              <a:latin typeface="等线" panose="02010600030101010101" pitchFamily="2" charset="-122"/>
              <a:ea typeface="等线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550825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9" advClick="0" advTm="6645">
        <p:comb/>
      </p:transition>
    </mc:Choice>
    <mc:Fallback xmlns="">
      <p:transition advClick="0" advTm="6645">
        <p:comb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组合 28"/>
          <p:cNvGrpSpPr/>
          <p:nvPr userDrawn="1"/>
        </p:nvGrpSpPr>
        <p:grpSpPr>
          <a:xfrm>
            <a:off x="122107" y="72019"/>
            <a:ext cx="5135880" cy="400110"/>
            <a:chOff x="162802" y="106676"/>
            <a:chExt cx="6847522" cy="592651"/>
          </a:xfrm>
        </p:grpSpPr>
        <p:sp>
          <p:nvSpPr>
            <p:cNvPr id="9" name="文本框 8"/>
            <p:cNvSpPr txBox="1"/>
            <p:nvPr/>
          </p:nvSpPr>
          <p:spPr>
            <a:xfrm>
              <a:off x="923920" y="106676"/>
              <a:ext cx="6086404" cy="5926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b="0" dirty="0">
                  <a:solidFill>
                    <a:srgbClr val="FF7F7F"/>
                  </a:solidFill>
                  <a:latin typeface="微软雅黑" panose="020B0503020204020204" charset="-122"/>
                  <a:ea typeface="微软雅黑" panose="020B0503020204020204" charset="-122"/>
                </a:rPr>
                <a:t>子任务</a:t>
              </a:r>
              <a:r>
                <a:rPr lang="en-US" altLang="zh-CN" sz="2000" b="0" dirty="0">
                  <a:solidFill>
                    <a:srgbClr val="FF7F7F"/>
                  </a:solidFill>
                  <a:latin typeface="微软雅黑" panose="020B0503020204020204" charset="-122"/>
                  <a:ea typeface="微软雅黑" panose="020B0503020204020204" charset="-122"/>
                </a:rPr>
                <a:t>1 </a:t>
              </a:r>
              <a:r>
                <a:rPr lang="zh-CN" altLang="zh-CN" sz="2000" dirty="0">
                  <a:solidFill>
                    <a:srgbClr val="FF7F7F"/>
                  </a:solidFill>
                  <a:latin typeface="微软雅黑" panose="020B0503020204020204" charset="-122"/>
                  <a:ea typeface="微软雅黑" panose="020B0503020204020204" charset="-122"/>
                </a:rPr>
                <a:t>心肺复苏术</a:t>
              </a:r>
            </a:p>
          </p:txBody>
        </p:sp>
        <p:grpSp>
          <p:nvGrpSpPr>
            <p:cNvPr id="10" name="组合 9"/>
            <p:cNvGrpSpPr/>
            <p:nvPr/>
          </p:nvGrpSpPr>
          <p:grpSpPr>
            <a:xfrm>
              <a:off x="162802" y="132600"/>
              <a:ext cx="729287" cy="445249"/>
              <a:chOff x="7304087" y="2314113"/>
              <a:chExt cx="1001487" cy="611434"/>
            </a:xfrm>
          </p:grpSpPr>
          <p:sp>
            <p:nvSpPr>
              <p:cNvPr id="11" name="对角圆角矩形 10"/>
              <p:cNvSpPr/>
              <p:nvPr/>
            </p:nvSpPr>
            <p:spPr>
              <a:xfrm>
                <a:off x="7304087" y="2314113"/>
                <a:ext cx="1001487" cy="611434"/>
              </a:xfrm>
              <a:prstGeom prst="round2DiagRect">
                <a:avLst>
                  <a:gd name="adj1" fmla="val 50000"/>
                  <a:gd name="adj2" fmla="val 0"/>
                </a:avLst>
              </a:prstGeom>
              <a:solidFill>
                <a:srgbClr val="FF7F7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61718" tIns="30858" rIns="61718" bIns="30858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 sz="2025" b="0"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pic>
            <p:nvPicPr>
              <p:cNvPr id="12" name="图片 11"/>
              <p:cNvPicPr>
                <a:picLocks noChangeAspect="1"/>
              </p:cNvPicPr>
              <p:nvPr/>
            </p:nvPicPr>
            <p:blipFill>
              <a:blip r:embed="rId3" cstate="print">
                <a:biLevel thresh="25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570796" y="2436888"/>
                <a:ext cx="468069" cy="365885"/>
              </a:xfrm>
              <a:prstGeom prst="rect">
                <a:avLst/>
              </a:prstGeom>
            </p:spPr>
          </p:pic>
        </p:grpSp>
      </p:grpSp>
      <p:sp>
        <p:nvSpPr>
          <p:cNvPr id="4" name="文本框 3">
            <a:extLst>
              <a:ext uri="{FF2B5EF4-FFF2-40B4-BE49-F238E27FC236}">
                <a16:creationId xmlns:a16="http://schemas.microsoft.com/office/drawing/2014/main" id="{4F887FAA-0583-B455-11A2-E8111E5CBD4B}"/>
              </a:ext>
            </a:extLst>
          </p:cNvPr>
          <p:cNvSpPr txBox="1"/>
          <p:nvPr/>
        </p:nvSpPr>
        <p:spPr>
          <a:xfrm>
            <a:off x="267778" y="497318"/>
            <a:ext cx="4572000" cy="5066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381000" algn="just">
              <a:lnSpc>
                <a:spcPct val="172000"/>
              </a:lnSpc>
              <a:spcBef>
                <a:spcPts val="1300"/>
              </a:spcBef>
              <a:spcAft>
                <a:spcPts val="1300"/>
              </a:spcAft>
            </a:pPr>
            <a:r>
              <a:rPr lang="zh-CN" altLang="zh-CN" sz="1800" b="1" kern="100" dirty="0"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二、何种情况下实施心肺复苏术</a:t>
            </a:r>
            <a:endParaRPr lang="zh-CN" altLang="zh-CN" sz="1800" b="1" kern="100" dirty="0">
              <a:effectLst/>
              <a:latin typeface="等线" panose="02010600030101010101" pitchFamily="2" charset="-122"/>
              <a:ea typeface="等线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0209D87E-4AD9-9276-51D8-E9EF95A6D1B7}"/>
              </a:ext>
            </a:extLst>
          </p:cNvPr>
          <p:cNvSpPr txBox="1"/>
          <p:nvPr/>
        </p:nvSpPr>
        <p:spPr>
          <a:xfrm>
            <a:off x="692972" y="1003995"/>
            <a:ext cx="7881286" cy="387150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133350" algn="l">
              <a:lnSpc>
                <a:spcPct val="125000"/>
              </a:lnSpc>
            </a:pPr>
            <a:r>
              <a:rPr lang="en-US" altLang="zh-CN" sz="1800" kern="0" dirty="0">
                <a:solidFill>
                  <a:srgbClr val="333333"/>
                </a:solidFill>
                <a:effectLst/>
                <a:latin typeface="等线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 </a:t>
            </a:r>
            <a:r>
              <a:rPr lang="zh-CN" altLang="zh-CN" sz="1800" kern="0" dirty="0">
                <a:solidFill>
                  <a:srgbClr val="333333"/>
                </a:solidFill>
                <a:effectLst/>
                <a:latin typeface="等线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绝大多数病人无先兆症状，常突然发病。少数病人在发病前数分钟至数十分钟有头晕、乏力、心悸、胸闷等非特异性症状。主要表现有：</a:t>
            </a:r>
            <a:endParaRPr lang="zh-CN" altLang="zh-CN" sz="1800" kern="100" dirty="0">
              <a:effectLst/>
              <a:latin typeface="等线" panose="02010600030101010101" pitchFamily="2" charset="-122"/>
              <a:ea typeface="等线" panose="02010600030101010101" pitchFamily="2" charset="-122"/>
              <a:cs typeface="Times New Roman" panose="02020603050405020304" pitchFamily="18" charset="0"/>
            </a:endParaRPr>
          </a:p>
          <a:p>
            <a:pPr indent="133350" algn="l">
              <a:lnSpc>
                <a:spcPct val="125000"/>
              </a:lnSpc>
            </a:pPr>
            <a:r>
              <a:rPr lang="en-US" altLang="zh-CN" sz="1800" kern="0" dirty="0">
                <a:solidFill>
                  <a:srgbClr val="333333"/>
                </a:solidFill>
                <a:effectLst/>
                <a:latin typeface="宋体" panose="02010600030101010101" pitchFamily="2" charset="-122"/>
                <a:ea typeface="等线" panose="02010600030101010101" pitchFamily="2" charset="-122"/>
                <a:cs typeface="宋体" panose="02010600030101010101" pitchFamily="2" charset="-122"/>
              </a:rPr>
              <a:t>1.</a:t>
            </a:r>
            <a:r>
              <a:rPr lang="zh-CN" altLang="zh-CN" sz="1800" kern="0" dirty="0">
                <a:solidFill>
                  <a:srgbClr val="333333"/>
                </a:solidFill>
                <a:effectLst/>
                <a:latin typeface="等线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意识突然丧失或伴有短阵抽。</a:t>
            </a:r>
            <a:endParaRPr lang="zh-CN" altLang="zh-CN" sz="1800" kern="100" dirty="0">
              <a:effectLst/>
              <a:latin typeface="等线" panose="02010600030101010101" pitchFamily="2" charset="-122"/>
              <a:ea typeface="等线" panose="02010600030101010101" pitchFamily="2" charset="-122"/>
              <a:cs typeface="Times New Roman" panose="02020603050405020304" pitchFamily="18" charset="0"/>
            </a:endParaRPr>
          </a:p>
          <a:p>
            <a:pPr indent="133350" algn="l">
              <a:lnSpc>
                <a:spcPct val="125000"/>
              </a:lnSpc>
            </a:pPr>
            <a:r>
              <a:rPr lang="en-US" altLang="zh-CN" sz="1800" kern="0" dirty="0">
                <a:solidFill>
                  <a:srgbClr val="333333"/>
                </a:solidFill>
                <a:effectLst/>
                <a:latin typeface="宋体" panose="02010600030101010101" pitchFamily="2" charset="-122"/>
                <a:ea typeface="等线" panose="02010600030101010101" pitchFamily="2" charset="-122"/>
                <a:cs typeface="宋体" panose="02010600030101010101" pitchFamily="2" charset="-122"/>
              </a:rPr>
              <a:t>2.</a:t>
            </a:r>
            <a:r>
              <a:rPr lang="zh-CN" altLang="zh-CN" sz="1800" kern="0" dirty="0">
                <a:solidFill>
                  <a:srgbClr val="333333"/>
                </a:solidFill>
                <a:effectLst/>
                <a:latin typeface="等线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大动脉搏动消失，血压测不出。</a:t>
            </a:r>
            <a:endParaRPr lang="zh-CN" altLang="zh-CN" sz="1800" kern="100" dirty="0">
              <a:effectLst/>
              <a:latin typeface="等线" panose="02010600030101010101" pitchFamily="2" charset="-122"/>
              <a:ea typeface="等线" panose="02010600030101010101" pitchFamily="2" charset="-122"/>
              <a:cs typeface="Times New Roman" panose="02020603050405020304" pitchFamily="18" charset="0"/>
            </a:endParaRPr>
          </a:p>
          <a:p>
            <a:pPr indent="133350" algn="l">
              <a:lnSpc>
                <a:spcPct val="125000"/>
              </a:lnSpc>
            </a:pPr>
            <a:r>
              <a:rPr lang="en-US" altLang="zh-CN" sz="1800" kern="0" dirty="0">
                <a:solidFill>
                  <a:srgbClr val="333333"/>
                </a:solidFill>
                <a:effectLst/>
                <a:latin typeface="宋体" panose="02010600030101010101" pitchFamily="2" charset="-122"/>
                <a:ea typeface="等线" panose="02010600030101010101" pitchFamily="2" charset="-122"/>
                <a:cs typeface="宋体" panose="02010600030101010101" pitchFamily="2" charset="-122"/>
              </a:rPr>
              <a:t>3.</a:t>
            </a:r>
            <a:r>
              <a:rPr lang="zh-CN" altLang="zh-CN" sz="1800" kern="0" dirty="0">
                <a:solidFill>
                  <a:srgbClr val="333333"/>
                </a:solidFill>
                <a:effectLst/>
                <a:latin typeface="等线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心音消失。</a:t>
            </a:r>
            <a:endParaRPr lang="zh-CN" altLang="zh-CN" sz="1800" kern="100" dirty="0">
              <a:effectLst/>
              <a:latin typeface="等线" panose="02010600030101010101" pitchFamily="2" charset="-122"/>
              <a:ea typeface="等线" panose="02010600030101010101" pitchFamily="2" charset="-122"/>
              <a:cs typeface="Times New Roman" panose="02020603050405020304" pitchFamily="18" charset="0"/>
            </a:endParaRPr>
          </a:p>
          <a:p>
            <a:pPr indent="133350" algn="l">
              <a:lnSpc>
                <a:spcPct val="125000"/>
              </a:lnSpc>
            </a:pPr>
            <a:r>
              <a:rPr lang="en-US" altLang="zh-CN" sz="1800" kern="0" dirty="0">
                <a:solidFill>
                  <a:srgbClr val="333333"/>
                </a:solidFill>
                <a:effectLst/>
                <a:latin typeface="宋体" panose="02010600030101010101" pitchFamily="2" charset="-122"/>
                <a:ea typeface="等线" panose="02010600030101010101" pitchFamily="2" charset="-122"/>
                <a:cs typeface="宋体" panose="02010600030101010101" pitchFamily="2" charset="-122"/>
              </a:rPr>
              <a:t>4.</a:t>
            </a:r>
            <a:r>
              <a:rPr lang="zh-CN" altLang="zh-CN" sz="1800" kern="0" dirty="0">
                <a:solidFill>
                  <a:srgbClr val="333333"/>
                </a:solidFill>
                <a:effectLst/>
                <a:latin typeface="等线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瞳孔散大。</a:t>
            </a:r>
            <a:endParaRPr lang="zh-CN" altLang="zh-CN" sz="1800" kern="100" dirty="0">
              <a:effectLst/>
              <a:latin typeface="等线" panose="02010600030101010101" pitchFamily="2" charset="-122"/>
              <a:ea typeface="等线" panose="02010600030101010101" pitchFamily="2" charset="-122"/>
              <a:cs typeface="Times New Roman" panose="02020603050405020304" pitchFamily="18" charset="0"/>
            </a:endParaRPr>
          </a:p>
          <a:p>
            <a:pPr indent="133350" algn="l">
              <a:lnSpc>
                <a:spcPct val="125000"/>
              </a:lnSpc>
            </a:pPr>
            <a:r>
              <a:rPr lang="en-US" altLang="zh-CN" sz="1800" kern="0" dirty="0">
                <a:solidFill>
                  <a:srgbClr val="333333"/>
                </a:solidFill>
                <a:effectLst/>
                <a:latin typeface="宋体" panose="02010600030101010101" pitchFamily="2" charset="-122"/>
                <a:ea typeface="等线" panose="02010600030101010101" pitchFamily="2" charset="-122"/>
                <a:cs typeface="宋体" panose="02010600030101010101" pitchFamily="2" charset="-122"/>
              </a:rPr>
              <a:t>5.</a:t>
            </a:r>
            <a:r>
              <a:rPr lang="zh-CN" altLang="zh-CN" sz="1800" kern="0" dirty="0">
                <a:solidFill>
                  <a:srgbClr val="333333"/>
                </a:solidFill>
                <a:effectLst/>
                <a:latin typeface="等线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面色苍白、青紫。</a:t>
            </a:r>
            <a:endParaRPr lang="zh-CN" altLang="zh-CN" sz="1800" kern="100" dirty="0">
              <a:effectLst/>
              <a:latin typeface="等线" panose="02010600030101010101" pitchFamily="2" charset="-122"/>
              <a:ea typeface="等线" panose="02010600030101010101" pitchFamily="2" charset="-122"/>
              <a:cs typeface="Times New Roman" panose="02020603050405020304" pitchFamily="18" charset="0"/>
            </a:endParaRPr>
          </a:p>
          <a:p>
            <a:pPr indent="133350" algn="l">
              <a:lnSpc>
                <a:spcPct val="125000"/>
              </a:lnSpc>
            </a:pPr>
            <a:r>
              <a:rPr lang="en-US" altLang="zh-CN" sz="1800" kern="0" dirty="0">
                <a:solidFill>
                  <a:srgbClr val="333333"/>
                </a:solidFill>
                <a:effectLst/>
                <a:latin typeface="宋体" panose="02010600030101010101" pitchFamily="2" charset="-122"/>
                <a:ea typeface="等线" panose="02010600030101010101" pitchFamily="2" charset="-122"/>
                <a:cs typeface="宋体" panose="02010600030101010101" pitchFamily="2" charset="-122"/>
              </a:rPr>
              <a:t>6.</a:t>
            </a:r>
            <a:r>
              <a:rPr lang="zh-CN" altLang="zh-CN" sz="1800" kern="0" dirty="0">
                <a:solidFill>
                  <a:srgbClr val="333333"/>
                </a:solidFill>
                <a:effectLst/>
                <a:latin typeface="等线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呼吸呈叹气样或停止。</a:t>
            </a:r>
            <a:endParaRPr lang="en-US" altLang="zh-CN" sz="1800" kern="0" dirty="0">
              <a:solidFill>
                <a:srgbClr val="333333"/>
              </a:solidFill>
              <a:effectLst/>
              <a:latin typeface="等线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133350" algn="l">
              <a:lnSpc>
                <a:spcPct val="125000"/>
              </a:lnSpc>
            </a:pPr>
            <a:endParaRPr lang="zh-CN" altLang="zh-CN" sz="1800" kern="100" dirty="0">
              <a:effectLst/>
              <a:latin typeface="等线" panose="02010600030101010101" pitchFamily="2" charset="-122"/>
              <a:ea typeface="等线" panose="02010600030101010101" pitchFamily="2" charset="-122"/>
              <a:cs typeface="Times New Roman" panose="02020603050405020304" pitchFamily="18" charset="0"/>
            </a:endParaRPr>
          </a:p>
          <a:p>
            <a:pPr algn="l">
              <a:lnSpc>
                <a:spcPct val="125000"/>
              </a:lnSpc>
            </a:pPr>
            <a:r>
              <a:rPr lang="en-US" altLang="zh-CN" b="1" kern="100" dirty="0">
                <a:solidFill>
                  <a:srgbClr val="333333"/>
                </a:solidFill>
                <a:effectLst/>
                <a:latin typeface="等线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    </a:t>
            </a:r>
            <a:r>
              <a:rPr lang="zh-CN" altLang="zh-CN" b="1" kern="100" dirty="0">
                <a:solidFill>
                  <a:srgbClr val="333333"/>
                </a:solidFill>
                <a:effectLst/>
                <a:latin typeface="等线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心脏骤停出现最可靠且较早的临床表现为意识突然丧失，心音及大动脉搏动消失。</a:t>
            </a:r>
            <a:endParaRPr lang="zh-CN" altLang="zh-CN" b="1" kern="100" dirty="0">
              <a:effectLst/>
              <a:latin typeface="等线" panose="02010600030101010101" pitchFamily="2" charset="-122"/>
              <a:ea typeface="等线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153817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9" advClick="0" advTm="6645">
        <p:comb/>
      </p:transition>
    </mc:Choice>
    <mc:Fallback xmlns="">
      <p:transition advClick="0" advTm="6645">
        <p:comb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组合 28"/>
          <p:cNvGrpSpPr/>
          <p:nvPr userDrawn="1"/>
        </p:nvGrpSpPr>
        <p:grpSpPr>
          <a:xfrm>
            <a:off x="122107" y="72019"/>
            <a:ext cx="5135880" cy="400110"/>
            <a:chOff x="162802" y="106676"/>
            <a:chExt cx="6847522" cy="592651"/>
          </a:xfrm>
        </p:grpSpPr>
        <p:sp>
          <p:nvSpPr>
            <p:cNvPr id="9" name="文本框 8"/>
            <p:cNvSpPr txBox="1"/>
            <p:nvPr/>
          </p:nvSpPr>
          <p:spPr>
            <a:xfrm>
              <a:off x="923920" y="106676"/>
              <a:ext cx="6086404" cy="5926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b="0" dirty="0">
                  <a:solidFill>
                    <a:srgbClr val="FF7F7F"/>
                  </a:solidFill>
                  <a:latin typeface="微软雅黑" panose="020B0503020204020204" charset="-122"/>
                  <a:ea typeface="微软雅黑" panose="020B0503020204020204" charset="-122"/>
                </a:rPr>
                <a:t>子任务</a:t>
              </a:r>
              <a:r>
                <a:rPr lang="en-US" altLang="zh-CN" sz="2000" b="0" dirty="0">
                  <a:solidFill>
                    <a:srgbClr val="FF7F7F"/>
                  </a:solidFill>
                  <a:latin typeface="微软雅黑" panose="020B0503020204020204" charset="-122"/>
                  <a:ea typeface="微软雅黑" panose="020B0503020204020204" charset="-122"/>
                </a:rPr>
                <a:t>1 </a:t>
              </a:r>
              <a:r>
                <a:rPr lang="zh-CN" altLang="zh-CN" sz="2000" dirty="0">
                  <a:solidFill>
                    <a:srgbClr val="FF7F7F"/>
                  </a:solidFill>
                  <a:latin typeface="微软雅黑" panose="020B0503020204020204" charset="-122"/>
                  <a:ea typeface="微软雅黑" panose="020B0503020204020204" charset="-122"/>
                </a:rPr>
                <a:t>心肺复苏术</a:t>
              </a:r>
            </a:p>
          </p:txBody>
        </p:sp>
        <p:grpSp>
          <p:nvGrpSpPr>
            <p:cNvPr id="10" name="组合 9"/>
            <p:cNvGrpSpPr/>
            <p:nvPr/>
          </p:nvGrpSpPr>
          <p:grpSpPr>
            <a:xfrm>
              <a:off x="162802" y="132600"/>
              <a:ext cx="729287" cy="445249"/>
              <a:chOff x="7304087" y="2314113"/>
              <a:chExt cx="1001487" cy="611434"/>
            </a:xfrm>
          </p:grpSpPr>
          <p:sp>
            <p:nvSpPr>
              <p:cNvPr id="11" name="对角圆角矩形 10"/>
              <p:cNvSpPr/>
              <p:nvPr/>
            </p:nvSpPr>
            <p:spPr>
              <a:xfrm>
                <a:off x="7304087" y="2314113"/>
                <a:ext cx="1001487" cy="611434"/>
              </a:xfrm>
              <a:prstGeom prst="round2DiagRect">
                <a:avLst>
                  <a:gd name="adj1" fmla="val 50000"/>
                  <a:gd name="adj2" fmla="val 0"/>
                </a:avLst>
              </a:prstGeom>
              <a:solidFill>
                <a:srgbClr val="FF7F7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61718" tIns="30858" rIns="61718" bIns="30858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 sz="2025" b="0"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pic>
            <p:nvPicPr>
              <p:cNvPr id="12" name="图片 11"/>
              <p:cNvPicPr>
                <a:picLocks noChangeAspect="1"/>
              </p:cNvPicPr>
              <p:nvPr/>
            </p:nvPicPr>
            <p:blipFill>
              <a:blip r:embed="rId3" cstate="print">
                <a:biLevel thresh="25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570796" y="2436888"/>
                <a:ext cx="468069" cy="365885"/>
              </a:xfrm>
              <a:prstGeom prst="rect">
                <a:avLst/>
              </a:prstGeom>
            </p:spPr>
          </p:pic>
        </p:grpSp>
      </p:grpSp>
      <p:sp>
        <p:nvSpPr>
          <p:cNvPr id="3" name="文本框 2">
            <a:extLst>
              <a:ext uri="{FF2B5EF4-FFF2-40B4-BE49-F238E27FC236}">
                <a16:creationId xmlns:a16="http://schemas.microsoft.com/office/drawing/2014/main" id="{FEDDCFA7-15A7-FF29-911C-37DDD5B08B67}"/>
              </a:ext>
            </a:extLst>
          </p:cNvPr>
          <p:cNvSpPr txBox="1"/>
          <p:nvPr/>
        </p:nvSpPr>
        <p:spPr>
          <a:xfrm>
            <a:off x="337625" y="532488"/>
            <a:ext cx="5739618" cy="5066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381000" algn="just">
              <a:lnSpc>
                <a:spcPct val="172000"/>
              </a:lnSpc>
              <a:spcBef>
                <a:spcPts val="1300"/>
              </a:spcBef>
              <a:spcAft>
                <a:spcPts val="1300"/>
              </a:spcAft>
            </a:pPr>
            <a:r>
              <a:rPr lang="zh-CN" altLang="zh-CN" sz="1800" b="1" kern="100" dirty="0"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三、心肺复苏术的实施（基础生命支持</a:t>
            </a:r>
            <a:r>
              <a:rPr lang="en-US" altLang="zh-CN" sz="1800" b="1" kern="100" dirty="0"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BLS</a:t>
            </a:r>
            <a:r>
              <a:rPr lang="zh-CN" altLang="zh-CN" sz="1800" b="1" kern="100" dirty="0"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800" b="1" kern="100" dirty="0">
              <a:effectLst/>
              <a:latin typeface="等线" panose="02010600030101010101" pitchFamily="2" charset="-122"/>
              <a:ea typeface="等线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E2C0BD95-C592-0BD8-5EB0-A1CEE90A1E33}"/>
              </a:ext>
            </a:extLst>
          </p:cNvPr>
          <p:cNvSpPr txBox="1"/>
          <p:nvPr/>
        </p:nvSpPr>
        <p:spPr>
          <a:xfrm>
            <a:off x="780757" y="1099524"/>
            <a:ext cx="7582486" cy="30924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133350" algn="l">
              <a:lnSpc>
                <a:spcPct val="125000"/>
              </a:lnSpc>
            </a:pPr>
            <a:r>
              <a:rPr lang="zh-CN" altLang="zh-CN" sz="1800" b="1" kern="0" dirty="0">
                <a:solidFill>
                  <a:srgbClr val="333333"/>
                </a:solidFill>
                <a:effectLst/>
                <a:latin typeface="等线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完整的心肺复苏包括三个阶段：</a:t>
            </a:r>
            <a:endParaRPr lang="en-US" altLang="zh-CN" sz="1800" b="1" kern="0" dirty="0">
              <a:solidFill>
                <a:srgbClr val="333333"/>
              </a:solidFill>
              <a:effectLst/>
              <a:latin typeface="等线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marL="342900" indent="-342900" algn="l">
              <a:lnSpc>
                <a:spcPct val="125000"/>
              </a:lnSpc>
              <a:buAutoNum type="arabicPeriod"/>
            </a:pPr>
            <a:r>
              <a:rPr lang="zh-CN" altLang="zh-CN" sz="1800" kern="0" dirty="0">
                <a:solidFill>
                  <a:srgbClr val="333333"/>
                </a:solidFill>
                <a:effectLst/>
                <a:latin typeface="等线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基础生命支持</a:t>
            </a:r>
            <a:r>
              <a:rPr lang="en-US" altLang="zh-CN" sz="1800" kern="0" dirty="0">
                <a:solidFill>
                  <a:srgbClr val="333333"/>
                </a:solidFill>
                <a:effectLst/>
                <a:latin typeface="等线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(basic life support, BLS)</a:t>
            </a:r>
            <a:r>
              <a:rPr lang="zh-CN" altLang="zh-CN" sz="1800" kern="0" dirty="0">
                <a:solidFill>
                  <a:srgbClr val="333333"/>
                </a:solidFill>
                <a:effectLst/>
                <a:latin typeface="等线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又称初步急救或现场急救，目的是在心脏骤停后，立即以徒手方法争分夺秒地进行复苏抢救，以使心搏骤停病人心、脑及全身重要器官获得最低限度的紧急供氧。</a:t>
            </a:r>
            <a:endParaRPr lang="en-US" altLang="zh-CN" sz="1800" kern="0" dirty="0">
              <a:solidFill>
                <a:srgbClr val="333333"/>
              </a:solidFill>
              <a:effectLst/>
              <a:latin typeface="等线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marL="342900" indent="-342900" algn="l">
              <a:lnSpc>
                <a:spcPct val="150000"/>
              </a:lnSpc>
              <a:buAutoNum type="arabicPeriod"/>
            </a:pPr>
            <a:r>
              <a:rPr lang="zh-CN" altLang="zh-CN" sz="1800" kern="0" dirty="0">
                <a:solidFill>
                  <a:srgbClr val="333333"/>
                </a:solidFill>
                <a:effectLst/>
                <a:latin typeface="等线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进一步生命支持（</a:t>
            </a:r>
            <a:r>
              <a:rPr lang="en-US" altLang="zh-CN" sz="1800" kern="0" dirty="0">
                <a:solidFill>
                  <a:srgbClr val="333333"/>
                </a:solidFill>
                <a:effectLst/>
                <a:latin typeface="等线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advanced life support, ALS</a:t>
            </a:r>
            <a:r>
              <a:rPr lang="zh-CN" altLang="zh-CN" sz="1800" kern="0" dirty="0">
                <a:solidFill>
                  <a:srgbClr val="333333"/>
                </a:solidFill>
                <a:effectLst/>
                <a:latin typeface="等线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）又称二期复苏或高级生命维护，主要是在</a:t>
            </a:r>
            <a:r>
              <a:rPr lang="en-US" altLang="zh-CN" sz="1800" kern="0" dirty="0">
                <a:solidFill>
                  <a:srgbClr val="333333"/>
                </a:solidFill>
                <a:effectLst/>
                <a:latin typeface="等线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BLS</a:t>
            </a:r>
            <a:r>
              <a:rPr lang="zh-CN" altLang="zh-CN" sz="1800" kern="0" dirty="0">
                <a:solidFill>
                  <a:srgbClr val="333333"/>
                </a:solidFill>
                <a:effectLst/>
                <a:latin typeface="等线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基础上应用器械和药物，建立和维持有效的通气和循环，识别及控制心律失常，直流电非同步除颤，建立有效的静脉通道及治疗原发疾病。</a:t>
            </a:r>
            <a:r>
              <a:rPr lang="en-US" altLang="zh-CN" sz="1800" kern="0" dirty="0">
                <a:solidFill>
                  <a:srgbClr val="333333"/>
                </a:solidFill>
                <a:effectLst/>
                <a:latin typeface="等线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ALS</a:t>
            </a:r>
            <a:r>
              <a:rPr lang="zh-CN" altLang="zh-CN" sz="1800" kern="0" dirty="0">
                <a:solidFill>
                  <a:srgbClr val="333333"/>
                </a:solidFill>
                <a:effectLst/>
                <a:latin typeface="等线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应尽可能早开始。</a:t>
            </a:r>
            <a:endParaRPr lang="en-US" altLang="zh-CN" sz="1800" kern="0" dirty="0">
              <a:solidFill>
                <a:srgbClr val="333333"/>
              </a:solidFill>
              <a:effectLst/>
              <a:latin typeface="等线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154293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9" advClick="0" advTm="6645">
        <p:comb/>
      </p:transition>
    </mc:Choice>
    <mc:Fallback xmlns="">
      <p:transition advClick="0" advTm="6645">
        <p:comb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组合 28"/>
          <p:cNvGrpSpPr/>
          <p:nvPr userDrawn="1"/>
        </p:nvGrpSpPr>
        <p:grpSpPr>
          <a:xfrm>
            <a:off x="122107" y="72019"/>
            <a:ext cx="5135880" cy="400110"/>
            <a:chOff x="162802" y="106676"/>
            <a:chExt cx="6847522" cy="592651"/>
          </a:xfrm>
        </p:grpSpPr>
        <p:sp>
          <p:nvSpPr>
            <p:cNvPr id="9" name="文本框 8"/>
            <p:cNvSpPr txBox="1"/>
            <p:nvPr/>
          </p:nvSpPr>
          <p:spPr>
            <a:xfrm>
              <a:off x="923920" y="106676"/>
              <a:ext cx="6086404" cy="5926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b="0" dirty="0">
                  <a:solidFill>
                    <a:srgbClr val="FF7F7F"/>
                  </a:solidFill>
                  <a:latin typeface="微软雅黑" panose="020B0503020204020204" charset="-122"/>
                  <a:ea typeface="微软雅黑" panose="020B0503020204020204" charset="-122"/>
                </a:rPr>
                <a:t>子任务</a:t>
              </a:r>
              <a:r>
                <a:rPr lang="en-US" altLang="zh-CN" sz="2000" b="0" dirty="0">
                  <a:solidFill>
                    <a:srgbClr val="FF7F7F"/>
                  </a:solidFill>
                  <a:latin typeface="微软雅黑" panose="020B0503020204020204" charset="-122"/>
                  <a:ea typeface="微软雅黑" panose="020B0503020204020204" charset="-122"/>
                </a:rPr>
                <a:t>1 </a:t>
              </a:r>
              <a:r>
                <a:rPr lang="zh-CN" altLang="zh-CN" sz="2000" dirty="0">
                  <a:solidFill>
                    <a:srgbClr val="FF7F7F"/>
                  </a:solidFill>
                  <a:latin typeface="微软雅黑" panose="020B0503020204020204" charset="-122"/>
                  <a:ea typeface="微软雅黑" panose="020B0503020204020204" charset="-122"/>
                </a:rPr>
                <a:t>心肺复苏术</a:t>
              </a:r>
            </a:p>
          </p:txBody>
        </p:sp>
        <p:grpSp>
          <p:nvGrpSpPr>
            <p:cNvPr id="10" name="组合 9"/>
            <p:cNvGrpSpPr/>
            <p:nvPr/>
          </p:nvGrpSpPr>
          <p:grpSpPr>
            <a:xfrm>
              <a:off x="162802" y="132600"/>
              <a:ext cx="729287" cy="445249"/>
              <a:chOff x="7304087" y="2314113"/>
              <a:chExt cx="1001487" cy="611434"/>
            </a:xfrm>
          </p:grpSpPr>
          <p:sp>
            <p:nvSpPr>
              <p:cNvPr id="11" name="对角圆角矩形 10"/>
              <p:cNvSpPr/>
              <p:nvPr/>
            </p:nvSpPr>
            <p:spPr>
              <a:xfrm>
                <a:off x="7304087" y="2314113"/>
                <a:ext cx="1001487" cy="611434"/>
              </a:xfrm>
              <a:prstGeom prst="round2DiagRect">
                <a:avLst>
                  <a:gd name="adj1" fmla="val 50000"/>
                  <a:gd name="adj2" fmla="val 0"/>
                </a:avLst>
              </a:prstGeom>
              <a:solidFill>
                <a:srgbClr val="FF7F7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61718" tIns="30858" rIns="61718" bIns="30858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 sz="2025" b="0"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pic>
            <p:nvPicPr>
              <p:cNvPr id="12" name="图片 11"/>
              <p:cNvPicPr>
                <a:picLocks noChangeAspect="1"/>
              </p:cNvPicPr>
              <p:nvPr/>
            </p:nvPicPr>
            <p:blipFill>
              <a:blip r:embed="rId3" cstate="print">
                <a:biLevel thresh="25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570796" y="2436888"/>
                <a:ext cx="468069" cy="365885"/>
              </a:xfrm>
              <a:prstGeom prst="rect">
                <a:avLst/>
              </a:prstGeom>
            </p:spPr>
          </p:pic>
        </p:grpSp>
      </p:grpSp>
      <p:sp>
        <p:nvSpPr>
          <p:cNvPr id="5" name="文本框 4">
            <a:extLst>
              <a:ext uri="{FF2B5EF4-FFF2-40B4-BE49-F238E27FC236}">
                <a16:creationId xmlns:a16="http://schemas.microsoft.com/office/drawing/2014/main" id="{E2C0BD95-C592-0BD8-5EB0-A1CEE90A1E33}"/>
              </a:ext>
            </a:extLst>
          </p:cNvPr>
          <p:cNvSpPr txBox="1"/>
          <p:nvPr/>
        </p:nvSpPr>
        <p:spPr>
          <a:xfrm>
            <a:off x="669098" y="994016"/>
            <a:ext cx="7666010" cy="170745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133350" algn="l">
              <a:lnSpc>
                <a:spcPct val="150000"/>
              </a:lnSpc>
            </a:pPr>
            <a:r>
              <a:rPr lang="en-US" altLang="zh-CN" sz="1800" kern="0" dirty="0">
                <a:solidFill>
                  <a:srgbClr val="333333"/>
                </a:solidFill>
                <a:effectLst/>
                <a:latin typeface="等线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3. </a:t>
            </a:r>
            <a:r>
              <a:rPr lang="zh-CN" altLang="zh-CN" sz="1800" kern="0" dirty="0">
                <a:solidFill>
                  <a:srgbClr val="333333"/>
                </a:solidFill>
                <a:effectLst/>
                <a:latin typeface="等线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后续生命支持</a:t>
            </a:r>
            <a:r>
              <a:rPr lang="en-US" altLang="zh-CN" sz="1800" kern="0" dirty="0">
                <a:solidFill>
                  <a:srgbClr val="333333"/>
                </a:solidFill>
                <a:effectLst/>
                <a:latin typeface="等线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(Prolonged</a:t>
            </a:r>
            <a:r>
              <a:rPr lang="zh-CN" altLang="zh-CN" sz="1800" kern="0" dirty="0">
                <a:solidFill>
                  <a:srgbClr val="333333"/>
                </a:solidFill>
                <a:effectLst/>
                <a:latin typeface="等线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 </a:t>
            </a:r>
            <a:r>
              <a:rPr lang="en-US" altLang="zh-CN" sz="1800" kern="0" dirty="0">
                <a:solidFill>
                  <a:srgbClr val="333333"/>
                </a:solidFill>
                <a:effectLst/>
                <a:latin typeface="等线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Life</a:t>
            </a:r>
            <a:r>
              <a:rPr lang="zh-CN" altLang="zh-CN" sz="1800" kern="0" dirty="0">
                <a:solidFill>
                  <a:srgbClr val="333333"/>
                </a:solidFill>
                <a:effectLst/>
                <a:latin typeface="等线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 </a:t>
            </a:r>
            <a:r>
              <a:rPr lang="en-US" altLang="zh-CN" sz="1800" kern="0" dirty="0">
                <a:solidFill>
                  <a:srgbClr val="333333"/>
                </a:solidFill>
                <a:effectLst/>
                <a:latin typeface="等线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Support,</a:t>
            </a:r>
            <a:r>
              <a:rPr lang="zh-CN" altLang="zh-CN" sz="1800" kern="0" dirty="0">
                <a:solidFill>
                  <a:srgbClr val="333333"/>
                </a:solidFill>
                <a:effectLst/>
                <a:latin typeface="等线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 </a:t>
            </a:r>
            <a:r>
              <a:rPr lang="en-US" altLang="zh-CN" sz="1800" kern="0" dirty="0">
                <a:solidFill>
                  <a:srgbClr val="333333"/>
                </a:solidFill>
                <a:effectLst/>
                <a:latin typeface="等线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PLS)</a:t>
            </a:r>
            <a:r>
              <a:rPr lang="zh-CN" altLang="zh-CN" sz="1800" kern="0" dirty="0">
                <a:solidFill>
                  <a:srgbClr val="333333"/>
                </a:solidFill>
                <a:effectLst/>
                <a:latin typeface="等线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，主要是脑复苏，和脏器功能支持的后续阶段。</a:t>
            </a:r>
            <a:endParaRPr lang="zh-CN" altLang="zh-CN" sz="1800" kern="100" dirty="0">
              <a:effectLst/>
              <a:latin typeface="等线" panose="02010600030101010101" pitchFamily="2" charset="-122"/>
              <a:ea typeface="等线" panose="02010600030101010101" pitchFamily="2" charset="-122"/>
              <a:cs typeface="Times New Roman" panose="02020603050405020304" pitchFamily="18" charset="0"/>
            </a:endParaRPr>
          </a:p>
          <a:p>
            <a:pPr indent="133350" algn="l">
              <a:lnSpc>
                <a:spcPct val="150000"/>
              </a:lnSpc>
            </a:pPr>
            <a:endParaRPr lang="en-US" altLang="zh-CN" sz="1800" kern="0" dirty="0">
              <a:solidFill>
                <a:srgbClr val="333333"/>
              </a:solidFill>
              <a:effectLst/>
              <a:latin typeface="等线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133350" algn="l">
              <a:lnSpc>
                <a:spcPct val="150000"/>
              </a:lnSpc>
            </a:pPr>
            <a:r>
              <a:rPr lang="zh-CN" altLang="zh-CN" sz="1800" kern="0" dirty="0">
                <a:solidFill>
                  <a:srgbClr val="333333"/>
                </a:solidFill>
                <a:effectLst/>
                <a:latin typeface="等线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我们主要讲解心肺复苏的第一个阶段基础生命支持</a:t>
            </a:r>
            <a:r>
              <a:rPr lang="en-US" altLang="zh-CN" sz="1800" kern="0" dirty="0">
                <a:solidFill>
                  <a:srgbClr val="333333"/>
                </a:solidFill>
                <a:effectLst/>
                <a:latin typeface="等线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(basic life support, BLS)</a:t>
            </a:r>
            <a:r>
              <a:rPr lang="zh-CN" altLang="zh-CN" sz="1800" kern="0" dirty="0">
                <a:solidFill>
                  <a:srgbClr val="333333"/>
                </a:solidFill>
                <a:effectLst/>
                <a:latin typeface="等线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。</a:t>
            </a:r>
            <a:endParaRPr lang="zh-CN" altLang="zh-CN" sz="1800" kern="100" dirty="0">
              <a:effectLst/>
              <a:latin typeface="等线" panose="02010600030101010101" pitchFamily="2" charset="-122"/>
              <a:ea typeface="等线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457121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9" advClick="0" advTm="6645">
        <p:comb/>
      </p:transition>
    </mc:Choice>
    <mc:Fallback xmlns="">
      <p:transition advClick="0" advTm="6645">
        <p:comb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组合 28"/>
          <p:cNvGrpSpPr/>
          <p:nvPr userDrawn="1"/>
        </p:nvGrpSpPr>
        <p:grpSpPr>
          <a:xfrm>
            <a:off x="122107" y="72019"/>
            <a:ext cx="5135880" cy="400110"/>
            <a:chOff x="162802" y="106676"/>
            <a:chExt cx="6847522" cy="592651"/>
          </a:xfrm>
        </p:grpSpPr>
        <p:sp>
          <p:nvSpPr>
            <p:cNvPr id="9" name="文本框 8"/>
            <p:cNvSpPr txBox="1"/>
            <p:nvPr/>
          </p:nvSpPr>
          <p:spPr>
            <a:xfrm>
              <a:off x="923920" y="106676"/>
              <a:ext cx="6086404" cy="5926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b="0" dirty="0">
                  <a:solidFill>
                    <a:srgbClr val="FF7F7F"/>
                  </a:solidFill>
                  <a:latin typeface="微软雅黑" panose="020B0503020204020204" charset="-122"/>
                  <a:ea typeface="微软雅黑" panose="020B0503020204020204" charset="-122"/>
                </a:rPr>
                <a:t>子任务</a:t>
              </a:r>
              <a:r>
                <a:rPr lang="en-US" altLang="zh-CN" sz="2000" b="0" dirty="0">
                  <a:solidFill>
                    <a:srgbClr val="FF7F7F"/>
                  </a:solidFill>
                  <a:latin typeface="微软雅黑" panose="020B0503020204020204" charset="-122"/>
                  <a:ea typeface="微软雅黑" panose="020B0503020204020204" charset="-122"/>
                </a:rPr>
                <a:t>1 </a:t>
              </a:r>
              <a:r>
                <a:rPr lang="zh-CN" altLang="zh-CN" sz="2000" dirty="0">
                  <a:solidFill>
                    <a:srgbClr val="FF7F7F"/>
                  </a:solidFill>
                  <a:latin typeface="微软雅黑" panose="020B0503020204020204" charset="-122"/>
                  <a:ea typeface="微软雅黑" panose="020B0503020204020204" charset="-122"/>
                </a:rPr>
                <a:t>心肺复苏术</a:t>
              </a:r>
            </a:p>
          </p:txBody>
        </p:sp>
        <p:grpSp>
          <p:nvGrpSpPr>
            <p:cNvPr id="10" name="组合 9"/>
            <p:cNvGrpSpPr/>
            <p:nvPr/>
          </p:nvGrpSpPr>
          <p:grpSpPr>
            <a:xfrm>
              <a:off x="162802" y="132600"/>
              <a:ext cx="729287" cy="445249"/>
              <a:chOff x="7304087" y="2314113"/>
              <a:chExt cx="1001487" cy="611434"/>
            </a:xfrm>
          </p:grpSpPr>
          <p:sp>
            <p:nvSpPr>
              <p:cNvPr id="11" name="对角圆角矩形 10"/>
              <p:cNvSpPr/>
              <p:nvPr/>
            </p:nvSpPr>
            <p:spPr>
              <a:xfrm>
                <a:off x="7304087" y="2314113"/>
                <a:ext cx="1001487" cy="611434"/>
              </a:xfrm>
              <a:prstGeom prst="round2DiagRect">
                <a:avLst>
                  <a:gd name="adj1" fmla="val 50000"/>
                  <a:gd name="adj2" fmla="val 0"/>
                </a:avLst>
              </a:prstGeom>
              <a:solidFill>
                <a:srgbClr val="FF7F7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61718" tIns="30858" rIns="61718" bIns="30858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 sz="2025" b="0"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pic>
            <p:nvPicPr>
              <p:cNvPr id="12" name="图片 11"/>
              <p:cNvPicPr>
                <a:picLocks noChangeAspect="1"/>
              </p:cNvPicPr>
              <p:nvPr/>
            </p:nvPicPr>
            <p:blipFill>
              <a:blip r:embed="rId3" cstate="print">
                <a:biLevel thresh="25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570796" y="2436888"/>
                <a:ext cx="468069" cy="365885"/>
              </a:xfrm>
              <a:prstGeom prst="rect">
                <a:avLst/>
              </a:prstGeom>
            </p:spPr>
          </p:pic>
        </p:grpSp>
      </p:grpSp>
      <p:sp>
        <p:nvSpPr>
          <p:cNvPr id="3" name="文本框 2">
            <a:extLst>
              <a:ext uri="{FF2B5EF4-FFF2-40B4-BE49-F238E27FC236}">
                <a16:creationId xmlns:a16="http://schemas.microsoft.com/office/drawing/2014/main" id="{5CD74B1A-D7B1-C5F7-7DDB-E6685725A1F0}"/>
              </a:ext>
            </a:extLst>
          </p:cNvPr>
          <p:cNvSpPr txBox="1"/>
          <p:nvPr/>
        </p:nvSpPr>
        <p:spPr>
          <a:xfrm>
            <a:off x="395602" y="638983"/>
            <a:ext cx="4572000" cy="4734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304800" algn="just">
              <a:lnSpc>
                <a:spcPct val="156000"/>
              </a:lnSpc>
              <a:spcBef>
                <a:spcPts val="1400"/>
              </a:spcBef>
              <a:spcAft>
                <a:spcPts val="1450"/>
              </a:spcAft>
            </a:pPr>
            <a:r>
              <a:rPr lang="en-US" altLang="zh-CN" sz="1800" b="1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等线" panose="02010600030101010101" pitchFamily="2" charset="-122"/>
              </a:rPr>
              <a:t>1.</a:t>
            </a:r>
            <a:r>
              <a:rPr lang="zh-CN" altLang="zh-CN" sz="1800" b="1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等线" panose="02010600030101010101" pitchFamily="2" charset="-122"/>
              </a:rPr>
              <a:t>快速识别：判断心搏、呼吸骤停</a:t>
            </a:r>
            <a:endParaRPr lang="zh-CN" altLang="zh-CN" sz="2000" b="1" kern="100" dirty="0">
              <a:effectLst/>
              <a:latin typeface="等线" panose="02010600030101010101" pitchFamily="2" charset="-122"/>
              <a:ea typeface="等线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8A7BF8B6-F05E-2E85-95BC-10F46A45E954}"/>
              </a:ext>
            </a:extLst>
          </p:cNvPr>
          <p:cNvSpPr txBox="1"/>
          <p:nvPr/>
        </p:nvSpPr>
        <p:spPr>
          <a:xfrm>
            <a:off x="766689" y="1279300"/>
            <a:ext cx="7765366" cy="212295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133350" algn="l">
              <a:lnSpc>
                <a:spcPct val="150000"/>
              </a:lnSpc>
            </a:pPr>
            <a:r>
              <a:rPr lang="en-US" altLang="zh-CN" sz="1800" kern="0" dirty="0">
                <a:solidFill>
                  <a:srgbClr val="333333"/>
                </a:solidFill>
                <a:effectLst/>
                <a:latin typeface="等线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 </a:t>
            </a:r>
            <a:r>
              <a:rPr lang="zh-CN" altLang="zh-CN" sz="1800" kern="0" dirty="0">
                <a:solidFill>
                  <a:srgbClr val="333333"/>
                </a:solidFill>
                <a:effectLst/>
                <a:latin typeface="等线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急救者在确认现场安全的情况下轻拍患者的肩膀，并大声呼喊“喂，醒一醒，你还好吗？”检查患者是否有呼吸和颈动脉搏动。如果没有呼吸或者没有正常呼吸（即只有喘息）和颈动脉搏动，立即急救并呼救拨打</a:t>
            </a:r>
            <a:r>
              <a:rPr lang="en-US" altLang="zh-CN" sz="1800" kern="0" dirty="0">
                <a:solidFill>
                  <a:srgbClr val="333333"/>
                </a:solidFill>
                <a:effectLst/>
                <a:latin typeface="等线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120</a:t>
            </a:r>
            <a:r>
              <a:rPr lang="zh-CN" altLang="zh-CN" sz="1800" kern="0" dirty="0">
                <a:solidFill>
                  <a:srgbClr val="333333"/>
                </a:solidFill>
                <a:effectLst/>
                <a:latin typeface="等线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。立刻将患者仰卧于平地上或硬板床上，解开衣领、领带和腰带，头、颈部、躯干在一条直线上，两臂自然放于身体两侧。</a:t>
            </a:r>
            <a:endParaRPr lang="zh-CN" altLang="zh-CN" sz="1800" kern="100" dirty="0">
              <a:effectLst/>
              <a:latin typeface="等线" panose="02010600030101010101" pitchFamily="2" charset="-122"/>
              <a:ea typeface="等线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63480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9" advClick="0" advTm="6645">
        <p:comb/>
      </p:transition>
    </mc:Choice>
    <mc:Fallback xmlns="">
      <p:transition advClick="0" advTm="6645">
        <p:comb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组合 28"/>
          <p:cNvGrpSpPr/>
          <p:nvPr userDrawn="1"/>
        </p:nvGrpSpPr>
        <p:grpSpPr>
          <a:xfrm>
            <a:off x="122107" y="72019"/>
            <a:ext cx="5135880" cy="400110"/>
            <a:chOff x="162802" y="106676"/>
            <a:chExt cx="6847522" cy="592651"/>
          </a:xfrm>
        </p:grpSpPr>
        <p:sp>
          <p:nvSpPr>
            <p:cNvPr id="9" name="文本框 8"/>
            <p:cNvSpPr txBox="1"/>
            <p:nvPr/>
          </p:nvSpPr>
          <p:spPr>
            <a:xfrm>
              <a:off x="923920" y="106676"/>
              <a:ext cx="6086404" cy="5926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b="0" dirty="0">
                  <a:solidFill>
                    <a:srgbClr val="FF7F7F"/>
                  </a:solidFill>
                  <a:latin typeface="微软雅黑" panose="020B0503020204020204" charset="-122"/>
                  <a:ea typeface="微软雅黑" panose="020B0503020204020204" charset="-122"/>
                </a:rPr>
                <a:t>子任务</a:t>
              </a:r>
              <a:r>
                <a:rPr lang="en-US" altLang="zh-CN" sz="2000" b="0" dirty="0">
                  <a:solidFill>
                    <a:srgbClr val="FF7F7F"/>
                  </a:solidFill>
                  <a:latin typeface="微软雅黑" panose="020B0503020204020204" charset="-122"/>
                  <a:ea typeface="微软雅黑" panose="020B0503020204020204" charset="-122"/>
                </a:rPr>
                <a:t>1 </a:t>
              </a:r>
              <a:r>
                <a:rPr lang="zh-CN" altLang="zh-CN" sz="2000" dirty="0">
                  <a:solidFill>
                    <a:srgbClr val="FF7F7F"/>
                  </a:solidFill>
                  <a:latin typeface="微软雅黑" panose="020B0503020204020204" charset="-122"/>
                  <a:ea typeface="微软雅黑" panose="020B0503020204020204" charset="-122"/>
                </a:rPr>
                <a:t>心肺复苏术</a:t>
              </a:r>
            </a:p>
          </p:txBody>
        </p:sp>
        <p:grpSp>
          <p:nvGrpSpPr>
            <p:cNvPr id="10" name="组合 9"/>
            <p:cNvGrpSpPr/>
            <p:nvPr/>
          </p:nvGrpSpPr>
          <p:grpSpPr>
            <a:xfrm>
              <a:off x="162802" y="132600"/>
              <a:ext cx="729287" cy="445249"/>
              <a:chOff x="7304087" y="2314113"/>
              <a:chExt cx="1001487" cy="611434"/>
            </a:xfrm>
          </p:grpSpPr>
          <p:sp>
            <p:nvSpPr>
              <p:cNvPr id="11" name="对角圆角矩形 10"/>
              <p:cNvSpPr/>
              <p:nvPr/>
            </p:nvSpPr>
            <p:spPr>
              <a:xfrm>
                <a:off x="7304087" y="2314113"/>
                <a:ext cx="1001487" cy="611434"/>
              </a:xfrm>
              <a:prstGeom prst="round2DiagRect">
                <a:avLst>
                  <a:gd name="adj1" fmla="val 50000"/>
                  <a:gd name="adj2" fmla="val 0"/>
                </a:avLst>
              </a:prstGeom>
              <a:solidFill>
                <a:srgbClr val="FF7F7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61718" tIns="30858" rIns="61718" bIns="30858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 sz="2025" b="0"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pic>
            <p:nvPicPr>
              <p:cNvPr id="12" name="图片 11"/>
              <p:cNvPicPr>
                <a:picLocks noChangeAspect="1"/>
              </p:cNvPicPr>
              <p:nvPr/>
            </p:nvPicPr>
            <p:blipFill>
              <a:blip r:embed="rId3" cstate="print">
                <a:biLevel thresh="25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570796" y="2436888"/>
                <a:ext cx="468069" cy="365885"/>
              </a:xfrm>
              <a:prstGeom prst="rect">
                <a:avLst/>
              </a:prstGeom>
            </p:spPr>
          </p:pic>
        </p:grpSp>
      </p:grpSp>
      <p:pic>
        <p:nvPicPr>
          <p:cNvPr id="3" name="图片 2">
            <a:extLst>
              <a:ext uri="{FF2B5EF4-FFF2-40B4-BE49-F238E27FC236}">
                <a16:creationId xmlns:a16="http://schemas.microsoft.com/office/drawing/2014/main" id="{946385E3-FA65-1530-FD09-C7E3E88B298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10872" y="910501"/>
            <a:ext cx="7322256" cy="30143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92498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9" advClick="0" advTm="6645">
        <p:comb/>
      </p:transition>
    </mc:Choice>
    <mc:Fallback xmlns="">
      <p:transition advClick="0" advTm="6645">
        <p:comb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MMONDATA" val="eyJoZGlkIjoiYjFiMDdiMjUzMzJlZmYxMGRkZTM4N2Q3NDdjM2EzNTcifQ=="/>
</p:tagLst>
</file>

<file path=ppt/theme/theme1.xml><?xml version="1.0" encoding="utf-8"?>
<a:theme xmlns:a="http://schemas.openxmlformats.org/drawingml/2006/main" name="Office 主题">
  <a:themeElements>
    <a:clrScheme name="Elemental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119</TotalTime>
  <Words>1861</Words>
  <Application>Microsoft Office PowerPoint</Application>
  <PresentationFormat>全屏显示(16:9)</PresentationFormat>
  <Paragraphs>132</Paragraphs>
  <Slides>30</Slides>
  <Notes>28</Notes>
  <HiddenSlides>0</HiddenSlides>
  <MMClips>1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30</vt:i4>
      </vt:variant>
    </vt:vector>
  </HeadingPairs>
  <TitlesOfParts>
    <vt:vector size="42" baseType="lpstr">
      <vt:lpstr>Lato Hairline</vt:lpstr>
      <vt:lpstr>Lato Regular</vt:lpstr>
      <vt:lpstr>等线</vt:lpstr>
      <vt:lpstr>方正大标宋简体</vt:lpstr>
      <vt:lpstr>宋体</vt:lpstr>
      <vt:lpstr>微软雅黑</vt:lpstr>
      <vt:lpstr>Arial</vt:lpstr>
      <vt:lpstr>Calibri</vt:lpstr>
      <vt:lpstr>Calibri Light</vt:lpstr>
      <vt:lpstr>Lato Light</vt:lpstr>
      <vt:lpstr>Times New Roman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萍 汤</cp:lastModifiedBy>
  <cp:revision>20</cp:revision>
  <dcterms:created xsi:type="dcterms:W3CDTF">2017-07-25T02:42:00Z</dcterms:created>
  <dcterms:modified xsi:type="dcterms:W3CDTF">2022-09-11T11:39:56Z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2052-11.1.0.12358</vt:lpwstr>
  </property>
  <property fmtid="{D5CDD505-2E9C-101B-9397-08002B2CF9AE}" pid="3" name="ICV">
    <vt:lpwstr>9450E1F2A54A4F2485DB9C191F4B9319</vt:lpwstr>
  </property>
</Properties>
</file>